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 id="2147483730" r:id="rId5"/>
    <p:sldMasterId id="2147483683" r:id="rId6"/>
    <p:sldMasterId id="2147483685" r:id="rId7"/>
    <p:sldMasterId id="2147483706" r:id="rId8"/>
    <p:sldMasterId id="2147483718" r:id="rId9"/>
  </p:sldMasterIdLst>
  <p:notesMasterIdLst>
    <p:notesMasterId r:id="rId35"/>
  </p:notesMasterIdLst>
  <p:sldIdLst>
    <p:sldId id="280" r:id="rId10"/>
    <p:sldId id="321" r:id="rId11"/>
    <p:sldId id="334" r:id="rId12"/>
    <p:sldId id="341" r:id="rId13"/>
    <p:sldId id="339" r:id="rId14"/>
    <p:sldId id="337" r:id="rId15"/>
    <p:sldId id="354" r:id="rId16"/>
    <p:sldId id="340" r:id="rId17"/>
    <p:sldId id="350" r:id="rId18"/>
    <p:sldId id="343" r:id="rId19"/>
    <p:sldId id="345" r:id="rId20"/>
    <p:sldId id="351" r:id="rId21"/>
    <p:sldId id="361" r:id="rId22"/>
    <p:sldId id="347" r:id="rId23"/>
    <p:sldId id="348" r:id="rId24"/>
    <p:sldId id="349" r:id="rId25"/>
    <p:sldId id="322" r:id="rId26"/>
    <p:sldId id="352" r:id="rId27"/>
    <p:sldId id="344" r:id="rId28"/>
    <p:sldId id="356" r:id="rId29"/>
    <p:sldId id="357" r:id="rId30"/>
    <p:sldId id="358" r:id="rId31"/>
    <p:sldId id="355" r:id="rId32"/>
    <p:sldId id="333" r:id="rId33"/>
    <p:sldId id="31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CA309BC-425A-DD42-98C2-75A72F7C624A}">
          <p14:sldIdLst>
            <p14:sldId id="280"/>
            <p14:sldId id="321"/>
            <p14:sldId id="334"/>
            <p14:sldId id="341"/>
            <p14:sldId id="339"/>
            <p14:sldId id="337"/>
            <p14:sldId id="354"/>
            <p14:sldId id="340"/>
            <p14:sldId id="350"/>
            <p14:sldId id="343"/>
            <p14:sldId id="345"/>
            <p14:sldId id="351"/>
            <p14:sldId id="361"/>
            <p14:sldId id="347"/>
            <p14:sldId id="348"/>
            <p14:sldId id="349"/>
            <p14:sldId id="322"/>
            <p14:sldId id="352"/>
            <p14:sldId id="344"/>
            <p14:sldId id="356"/>
            <p14:sldId id="357"/>
            <p14:sldId id="358"/>
            <p14:sldId id="355"/>
            <p14:sldId id="333"/>
            <p14:sldId id="31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03" autoAdjust="0"/>
    <p:restoredTop sz="91565"/>
  </p:normalViewPr>
  <p:slideViewPr>
    <p:cSldViewPr snapToGrid="0" snapToObjects="1">
      <p:cViewPr varScale="1">
        <p:scale>
          <a:sx n="38" d="100"/>
          <a:sy n="38" d="100"/>
        </p:scale>
        <p:origin x="828" y="4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3" d="100"/>
          <a:sy n="83" d="100"/>
        </p:scale>
        <p:origin x="307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ableStyles" Target="tableStyles.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DA1E67-D0E8-A14E-9C3E-3D0019E2F0C7}" type="doc">
      <dgm:prSet loTypeId="urn:microsoft.com/office/officeart/2005/8/layout/radial1" loCatId="" qsTypeId="urn:microsoft.com/office/officeart/2005/8/quickstyle/simple1" qsCatId="simple" csTypeId="urn:microsoft.com/office/officeart/2005/8/colors/accent0_2" csCatId="mainScheme" phldr="1"/>
      <dgm:spPr/>
      <dgm:t>
        <a:bodyPr/>
        <a:lstStyle/>
        <a:p>
          <a:endParaRPr lang="en-GB"/>
        </a:p>
      </dgm:t>
    </dgm:pt>
    <dgm:pt modelId="{FD5D2CF1-66D4-DC42-9D29-6F877769ECBB}">
      <dgm:prSet phldrT="[Text]"/>
      <dgm:spPr>
        <a:ln w="82550"/>
      </dgm:spPr>
      <dgm:t>
        <a:bodyPr/>
        <a:lstStyle/>
        <a:p>
          <a:r>
            <a:rPr lang="en-GB" dirty="0"/>
            <a:t>Concept and Market</a:t>
          </a:r>
        </a:p>
      </dgm:t>
    </dgm:pt>
    <dgm:pt modelId="{1DE9E9E3-C9A9-DB4E-8C1E-964A6236D5B7}" type="parTrans" cxnId="{C4EADD46-D5BD-2044-A312-56EA841A024F}">
      <dgm:prSet/>
      <dgm:spPr/>
      <dgm:t>
        <a:bodyPr/>
        <a:lstStyle/>
        <a:p>
          <a:endParaRPr lang="en-GB"/>
        </a:p>
      </dgm:t>
    </dgm:pt>
    <dgm:pt modelId="{F1B2C75E-138E-CA4D-9DE0-87CD03C5D353}" type="sibTrans" cxnId="{C4EADD46-D5BD-2044-A312-56EA841A024F}">
      <dgm:prSet/>
      <dgm:spPr/>
      <dgm:t>
        <a:bodyPr/>
        <a:lstStyle/>
        <a:p>
          <a:endParaRPr lang="en-GB"/>
        </a:p>
      </dgm:t>
    </dgm:pt>
    <dgm:pt modelId="{BA5367E8-6957-2C4F-9991-2E6384E37E50}">
      <dgm:prSet phldrT="[Text]"/>
      <dgm:spPr/>
      <dgm:t>
        <a:bodyPr/>
        <a:lstStyle/>
        <a:p>
          <a:r>
            <a:rPr lang="en-GB" dirty="0"/>
            <a:t>Quality</a:t>
          </a:r>
        </a:p>
      </dgm:t>
    </dgm:pt>
    <dgm:pt modelId="{4877250E-BC10-5F4F-8A35-D6C10E6291E5}" type="parTrans" cxnId="{9951A820-D294-0F46-9F14-2D71C54D085E}">
      <dgm:prSet/>
      <dgm:spPr/>
      <dgm:t>
        <a:bodyPr/>
        <a:lstStyle/>
        <a:p>
          <a:endParaRPr lang="en-GB"/>
        </a:p>
      </dgm:t>
    </dgm:pt>
    <dgm:pt modelId="{D2057914-19CE-4D43-8158-11DEB918E616}" type="sibTrans" cxnId="{9951A820-D294-0F46-9F14-2D71C54D085E}">
      <dgm:prSet/>
      <dgm:spPr/>
      <dgm:t>
        <a:bodyPr/>
        <a:lstStyle/>
        <a:p>
          <a:endParaRPr lang="en-GB"/>
        </a:p>
      </dgm:t>
    </dgm:pt>
    <dgm:pt modelId="{EC2A0D1C-4E7D-6549-8945-B1175489B2BD}">
      <dgm:prSet phldrT="[Text]"/>
      <dgm:spPr/>
      <dgm:t>
        <a:bodyPr/>
        <a:lstStyle/>
        <a:p>
          <a:r>
            <a:rPr lang="en-GB" dirty="0"/>
            <a:t>Menu</a:t>
          </a:r>
        </a:p>
      </dgm:t>
    </dgm:pt>
    <dgm:pt modelId="{5A757CF2-DB45-FA41-B113-D1FB7CC94E7C}" type="parTrans" cxnId="{156AD680-F07C-B14F-B8BF-9C2828C9BBDB}">
      <dgm:prSet/>
      <dgm:spPr/>
      <dgm:t>
        <a:bodyPr/>
        <a:lstStyle/>
        <a:p>
          <a:endParaRPr lang="en-GB"/>
        </a:p>
      </dgm:t>
    </dgm:pt>
    <dgm:pt modelId="{8C9524BA-6B67-3B4E-9894-9039AA9C21E9}" type="sibTrans" cxnId="{156AD680-F07C-B14F-B8BF-9C2828C9BBDB}">
      <dgm:prSet/>
      <dgm:spPr/>
      <dgm:t>
        <a:bodyPr/>
        <a:lstStyle/>
        <a:p>
          <a:endParaRPr lang="en-GB"/>
        </a:p>
      </dgm:t>
    </dgm:pt>
    <dgm:pt modelId="{19126976-47BE-774D-863D-973ACA38B56D}">
      <dgm:prSet phldrT="[Text]"/>
      <dgm:spPr/>
      <dgm:t>
        <a:bodyPr/>
        <a:lstStyle/>
        <a:p>
          <a:r>
            <a:rPr lang="en-GB" dirty="0"/>
            <a:t>Price</a:t>
          </a:r>
        </a:p>
      </dgm:t>
    </dgm:pt>
    <dgm:pt modelId="{3CFB190B-58F1-0448-9549-3325C1D58A21}" type="parTrans" cxnId="{2B42AECE-EC88-FE43-A471-96ED185AC2C9}">
      <dgm:prSet/>
      <dgm:spPr/>
      <dgm:t>
        <a:bodyPr/>
        <a:lstStyle/>
        <a:p>
          <a:endParaRPr lang="en-GB"/>
        </a:p>
      </dgm:t>
    </dgm:pt>
    <dgm:pt modelId="{F3CCCAA9-1D92-B94B-B5F2-461327DCB762}" type="sibTrans" cxnId="{2B42AECE-EC88-FE43-A471-96ED185AC2C9}">
      <dgm:prSet/>
      <dgm:spPr/>
      <dgm:t>
        <a:bodyPr/>
        <a:lstStyle/>
        <a:p>
          <a:endParaRPr lang="en-GB"/>
        </a:p>
      </dgm:t>
    </dgm:pt>
    <dgm:pt modelId="{361921AB-34C8-4F4D-8DC9-098C32E1036C}">
      <dgm:prSet phldrT="[Text]" custT="1"/>
      <dgm:spPr/>
      <dgm:t>
        <a:bodyPr/>
        <a:lstStyle/>
        <a:p>
          <a:r>
            <a:rPr lang="en-GB" sz="1400" dirty="0"/>
            <a:t>Atmosphere</a:t>
          </a:r>
        </a:p>
      </dgm:t>
    </dgm:pt>
    <dgm:pt modelId="{C781D3EF-C205-0048-ABF4-A2CB23AE2F02}" type="parTrans" cxnId="{180BE916-17A7-194B-A98D-9DDACDF01094}">
      <dgm:prSet/>
      <dgm:spPr/>
      <dgm:t>
        <a:bodyPr/>
        <a:lstStyle/>
        <a:p>
          <a:endParaRPr lang="en-GB"/>
        </a:p>
      </dgm:t>
    </dgm:pt>
    <dgm:pt modelId="{D4A95995-908D-2844-BC08-AAA1B344F8CE}" type="sibTrans" cxnId="{180BE916-17A7-194B-A98D-9DDACDF01094}">
      <dgm:prSet/>
      <dgm:spPr/>
      <dgm:t>
        <a:bodyPr/>
        <a:lstStyle/>
        <a:p>
          <a:endParaRPr lang="en-GB"/>
        </a:p>
      </dgm:t>
    </dgm:pt>
    <dgm:pt modelId="{14A2C8B0-21A6-2743-A174-33FE33F59F07}">
      <dgm:prSet custT="1"/>
      <dgm:spPr>
        <a:ln w="66675">
          <a:solidFill>
            <a:srgbClr val="C00000"/>
          </a:solidFill>
        </a:ln>
      </dgm:spPr>
      <dgm:t>
        <a:bodyPr/>
        <a:lstStyle/>
        <a:p>
          <a:r>
            <a:rPr lang="en-GB" sz="1400" dirty="0"/>
            <a:t>Location</a:t>
          </a:r>
        </a:p>
      </dgm:t>
    </dgm:pt>
    <dgm:pt modelId="{A38A538E-9400-8B42-905E-DFEBA34DBE21}" type="parTrans" cxnId="{0EBC2A16-40B8-BD41-94D1-55A537CD636F}">
      <dgm:prSet/>
      <dgm:spPr/>
      <dgm:t>
        <a:bodyPr/>
        <a:lstStyle/>
        <a:p>
          <a:endParaRPr lang="en-GB"/>
        </a:p>
      </dgm:t>
    </dgm:pt>
    <dgm:pt modelId="{C64EC1FB-FEC2-1F48-87B5-CC7CF7EDD302}" type="sibTrans" cxnId="{0EBC2A16-40B8-BD41-94D1-55A537CD636F}">
      <dgm:prSet/>
      <dgm:spPr/>
      <dgm:t>
        <a:bodyPr/>
        <a:lstStyle/>
        <a:p>
          <a:endParaRPr lang="en-GB"/>
        </a:p>
      </dgm:t>
    </dgm:pt>
    <dgm:pt modelId="{764ACE83-49CC-4A45-8A22-51F1EE127C70}">
      <dgm:prSet custT="1"/>
      <dgm:spPr/>
      <dgm:t>
        <a:bodyPr/>
        <a:lstStyle/>
        <a:p>
          <a:r>
            <a:rPr lang="en-GB" sz="1400" dirty="0"/>
            <a:t>Management</a:t>
          </a:r>
        </a:p>
      </dgm:t>
    </dgm:pt>
    <dgm:pt modelId="{DC5BD7E2-E81A-644F-9724-F117D6E8066A}" type="parTrans" cxnId="{F89614D4-07B0-9241-A9A7-73319F70D7B2}">
      <dgm:prSet/>
      <dgm:spPr/>
      <dgm:t>
        <a:bodyPr/>
        <a:lstStyle/>
        <a:p>
          <a:endParaRPr lang="en-GB"/>
        </a:p>
      </dgm:t>
    </dgm:pt>
    <dgm:pt modelId="{55914B07-F4F7-744C-894C-21FD01DD7E39}" type="sibTrans" cxnId="{F89614D4-07B0-9241-A9A7-73319F70D7B2}">
      <dgm:prSet/>
      <dgm:spPr/>
      <dgm:t>
        <a:bodyPr/>
        <a:lstStyle/>
        <a:p>
          <a:endParaRPr lang="en-GB"/>
        </a:p>
      </dgm:t>
    </dgm:pt>
    <dgm:pt modelId="{B603875C-3C0A-1C4A-829B-CD2A3C03A8CD}">
      <dgm:prSet/>
      <dgm:spPr/>
      <dgm:t>
        <a:bodyPr/>
        <a:lstStyle/>
        <a:p>
          <a:r>
            <a:rPr lang="en-GB" dirty="0"/>
            <a:t>Food</a:t>
          </a:r>
        </a:p>
      </dgm:t>
    </dgm:pt>
    <dgm:pt modelId="{C1BFF2CA-21D2-3A4A-8471-50213EE0E9EA}" type="parTrans" cxnId="{FC268ACC-B8C5-ED4E-906E-F369378DDB0B}">
      <dgm:prSet/>
      <dgm:spPr/>
      <dgm:t>
        <a:bodyPr/>
        <a:lstStyle/>
        <a:p>
          <a:endParaRPr lang="en-GB"/>
        </a:p>
      </dgm:t>
    </dgm:pt>
    <dgm:pt modelId="{3CBFA88B-63B1-BE40-ACA1-45F6222A79C0}" type="sibTrans" cxnId="{FC268ACC-B8C5-ED4E-906E-F369378DDB0B}">
      <dgm:prSet/>
      <dgm:spPr/>
      <dgm:t>
        <a:bodyPr/>
        <a:lstStyle/>
        <a:p>
          <a:endParaRPr lang="en-GB"/>
        </a:p>
      </dgm:t>
    </dgm:pt>
    <dgm:pt modelId="{6A544FBA-93FA-764F-A109-8A10CE5D73D2}">
      <dgm:prSet/>
      <dgm:spPr/>
      <dgm:t>
        <a:bodyPr/>
        <a:lstStyle/>
        <a:p>
          <a:r>
            <a:rPr lang="en-GB" dirty="0"/>
            <a:t>Service</a:t>
          </a:r>
        </a:p>
      </dgm:t>
    </dgm:pt>
    <dgm:pt modelId="{73DEB9FE-2B70-E645-8CCF-9E55573754EC}" type="parTrans" cxnId="{1B4979C9-1F7A-8F42-83D8-29452B5EB163}">
      <dgm:prSet/>
      <dgm:spPr/>
      <dgm:t>
        <a:bodyPr/>
        <a:lstStyle/>
        <a:p>
          <a:endParaRPr lang="en-GB"/>
        </a:p>
      </dgm:t>
    </dgm:pt>
    <dgm:pt modelId="{162FD573-689F-C94B-81E4-5E8468C7F48A}" type="sibTrans" cxnId="{1B4979C9-1F7A-8F42-83D8-29452B5EB163}">
      <dgm:prSet/>
      <dgm:spPr/>
      <dgm:t>
        <a:bodyPr/>
        <a:lstStyle/>
        <a:p>
          <a:endParaRPr lang="en-GB"/>
        </a:p>
      </dgm:t>
    </dgm:pt>
    <dgm:pt modelId="{31AF6823-6C42-4741-A03D-9E51679CC006}" type="pres">
      <dgm:prSet presAssocID="{A5DA1E67-D0E8-A14E-9C3E-3D0019E2F0C7}" presName="cycle" presStyleCnt="0">
        <dgm:presLayoutVars>
          <dgm:chMax val="1"/>
          <dgm:dir/>
          <dgm:animLvl val="ctr"/>
          <dgm:resizeHandles val="exact"/>
        </dgm:presLayoutVars>
      </dgm:prSet>
      <dgm:spPr/>
    </dgm:pt>
    <dgm:pt modelId="{54F8BBD3-4417-8A4F-AA2E-EFF1EC59CE08}" type="pres">
      <dgm:prSet presAssocID="{FD5D2CF1-66D4-DC42-9D29-6F877769ECBB}" presName="centerShape" presStyleLbl="node0" presStyleIdx="0" presStyleCnt="1"/>
      <dgm:spPr/>
    </dgm:pt>
    <dgm:pt modelId="{8C2730F4-0B23-CC4F-B793-1736D366DB88}" type="pres">
      <dgm:prSet presAssocID="{4877250E-BC10-5F4F-8A35-D6C10E6291E5}" presName="Name9" presStyleLbl="parChTrans1D2" presStyleIdx="0" presStyleCnt="8"/>
      <dgm:spPr/>
    </dgm:pt>
    <dgm:pt modelId="{F3F373E9-1CF6-1646-AEAA-0197D9F45EEA}" type="pres">
      <dgm:prSet presAssocID="{4877250E-BC10-5F4F-8A35-D6C10E6291E5}" presName="connTx" presStyleLbl="parChTrans1D2" presStyleIdx="0" presStyleCnt="8"/>
      <dgm:spPr/>
    </dgm:pt>
    <dgm:pt modelId="{C564384B-23BC-6145-B135-6941CDF096D4}" type="pres">
      <dgm:prSet presAssocID="{BA5367E8-6957-2C4F-9991-2E6384E37E50}" presName="node" presStyleLbl="node1" presStyleIdx="0" presStyleCnt="8">
        <dgm:presLayoutVars>
          <dgm:bulletEnabled val="1"/>
        </dgm:presLayoutVars>
      </dgm:prSet>
      <dgm:spPr/>
    </dgm:pt>
    <dgm:pt modelId="{B29EC355-A31B-E542-A261-C20DA423F000}" type="pres">
      <dgm:prSet presAssocID="{5A757CF2-DB45-FA41-B113-D1FB7CC94E7C}" presName="Name9" presStyleLbl="parChTrans1D2" presStyleIdx="1" presStyleCnt="8"/>
      <dgm:spPr/>
    </dgm:pt>
    <dgm:pt modelId="{08D99619-08A2-2345-9E0A-64E02215FE6B}" type="pres">
      <dgm:prSet presAssocID="{5A757CF2-DB45-FA41-B113-D1FB7CC94E7C}" presName="connTx" presStyleLbl="parChTrans1D2" presStyleIdx="1" presStyleCnt="8"/>
      <dgm:spPr/>
    </dgm:pt>
    <dgm:pt modelId="{E05F6022-0FFC-C945-B745-A37D55E97E1F}" type="pres">
      <dgm:prSet presAssocID="{EC2A0D1C-4E7D-6549-8945-B1175489B2BD}" presName="node" presStyleLbl="node1" presStyleIdx="1" presStyleCnt="8">
        <dgm:presLayoutVars>
          <dgm:bulletEnabled val="1"/>
        </dgm:presLayoutVars>
      </dgm:prSet>
      <dgm:spPr/>
    </dgm:pt>
    <dgm:pt modelId="{B091E45D-5E25-6D40-9699-3D4082919D09}" type="pres">
      <dgm:prSet presAssocID="{3CFB190B-58F1-0448-9549-3325C1D58A21}" presName="Name9" presStyleLbl="parChTrans1D2" presStyleIdx="2" presStyleCnt="8"/>
      <dgm:spPr/>
    </dgm:pt>
    <dgm:pt modelId="{90F442A3-FE61-AB4D-AD92-057DB65773D9}" type="pres">
      <dgm:prSet presAssocID="{3CFB190B-58F1-0448-9549-3325C1D58A21}" presName="connTx" presStyleLbl="parChTrans1D2" presStyleIdx="2" presStyleCnt="8"/>
      <dgm:spPr/>
    </dgm:pt>
    <dgm:pt modelId="{DBC4B1EE-8461-FB4C-BB3D-3988F0879A8B}" type="pres">
      <dgm:prSet presAssocID="{19126976-47BE-774D-863D-973ACA38B56D}" presName="node" presStyleLbl="node1" presStyleIdx="2" presStyleCnt="8">
        <dgm:presLayoutVars>
          <dgm:bulletEnabled val="1"/>
        </dgm:presLayoutVars>
      </dgm:prSet>
      <dgm:spPr/>
    </dgm:pt>
    <dgm:pt modelId="{D8CA9BBD-F62E-CB42-97FE-542BA2628CC2}" type="pres">
      <dgm:prSet presAssocID="{C781D3EF-C205-0048-ABF4-A2CB23AE2F02}" presName="Name9" presStyleLbl="parChTrans1D2" presStyleIdx="3" presStyleCnt="8"/>
      <dgm:spPr/>
    </dgm:pt>
    <dgm:pt modelId="{D1BC5FC3-1F83-584E-932C-139DC34FA9D2}" type="pres">
      <dgm:prSet presAssocID="{C781D3EF-C205-0048-ABF4-A2CB23AE2F02}" presName="connTx" presStyleLbl="parChTrans1D2" presStyleIdx="3" presStyleCnt="8"/>
      <dgm:spPr/>
    </dgm:pt>
    <dgm:pt modelId="{F8AC912C-DF51-0346-B6FF-2215303CA113}" type="pres">
      <dgm:prSet presAssocID="{361921AB-34C8-4F4D-8DC9-098C32E1036C}" presName="node" presStyleLbl="node1" presStyleIdx="3" presStyleCnt="8" custScaleX="124004">
        <dgm:presLayoutVars>
          <dgm:bulletEnabled val="1"/>
        </dgm:presLayoutVars>
      </dgm:prSet>
      <dgm:spPr/>
    </dgm:pt>
    <dgm:pt modelId="{FC38EE7F-1F0B-BB4A-BE15-B2A9088D671F}" type="pres">
      <dgm:prSet presAssocID="{A38A538E-9400-8B42-905E-DFEBA34DBE21}" presName="Name9" presStyleLbl="parChTrans1D2" presStyleIdx="4" presStyleCnt="8"/>
      <dgm:spPr/>
    </dgm:pt>
    <dgm:pt modelId="{081A4125-D9D5-DE45-BD09-A07EE8EFE2BB}" type="pres">
      <dgm:prSet presAssocID="{A38A538E-9400-8B42-905E-DFEBA34DBE21}" presName="connTx" presStyleLbl="parChTrans1D2" presStyleIdx="4" presStyleCnt="8"/>
      <dgm:spPr/>
    </dgm:pt>
    <dgm:pt modelId="{46CA49EC-B6AE-D74D-9D3C-2D6CB3656A1E}" type="pres">
      <dgm:prSet presAssocID="{14A2C8B0-21A6-2743-A174-33FE33F59F07}" presName="node" presStyleLbl="node1" presStyleIdx="4" presStyleCnt="8">
        <dgm:presLayoutVars>
          <dgm:bulletEnabled val="1"/>
        </dgm:presLayoutVars>
      </dgm:prSet>
      <dgm:spPr/>
    </dgm:pt>
    <dgm:pt modelId="{B0647F6E-D03D-7E45-BB75-723048D64920}" type="pres">
      <dgm:prSet presAssocID="{DC5BD7E2-E81A-644F-9724-F117D6E8066A}" presName="Name9" presStyleLbl="parChTrans1D2" presStyleIdx="5" presStyleCnt="8"/>
      <dgm:spPr/>
    </dgm:pt>
    <dgm:pt modelId="{8F308993-7BDE-A544-B01A-07686CA07866}" type="pres">
      <dgm:prSet presAssocID="{DC5BD7E2-E81A-644F-9724-F117D6E8066A}" presName="connTx" presStyleLbl="parChTrans1D2" presStyleIdx="5" presStyleCnt="8"/>
      <dgm:spPr/>
    </dgm:pt>
    <dgm:pt modelId="{3120B6B7-E4C8-C646-B9CB-30545361082E}" type="pres">
      <dgm:prSet presAssocID="{764ACE83-49CC-4A45-8A22-51F1EE127C70}" presName="node" presStyleLbl="node1" presStyleIdx="5" presStyleCnt="8" custScaleX="134547">
        <dgm:presLayoutVars>
          <dgm:bulletEnabled val="1"/>
        </dgm:presLayoutVars>
      </dgm:prSet>
      <dgm:spPr/>
    </dgm:pt>
    <dgm:pt modelId="{9FEC83F1-F6FC-404F-8707-E60A865220FE}" type="pres">
      <dgm:prSet presAssocID="{C1BFF2CA-21D2-3A4A-8471-50213EE0E9EA}" presName="Name9" presStyleLbl="parChTrans1D2" presStyleIdx="6" presStyleCnt="8"/>
      <dgm:spPr/>
    </dgm:pt>
    <dgm:pt modelId="{FDB169C7-02C3-3445-A76F-DDCD99DB6334}" type="pres">
      <dgm:prSet presAssocID="{C1BFF2CA-21D2-3A4A-8471-50213EE0E9EA}" presName="connTx" presStyleLbl="parChTrans1D2" presStyleIdx="6" presStyleCnt="8"/>
      <dgm:spPr/>
    </dgm:pt>
    <dgm:pt modelId="{52034E79-75C0-6449-9673-60A0F53E358A}" type="pres">
      <dgm:prSet presAssocID="{B603875C-3C0A-1C4A-829B-CD2A3C03A8CD}" presName="node" presStyleLbl="node1" presStyleIdx="6" presStyleCnt="8">
        <dgm:presLayoutVars>
          <dgm:bulletEnabled val="1"/>
        </dgm:presLayoutVars>
      </dgm:prSet>
      <dgm:spPr/>
    </dgm:pt>
    <dgm:pt modelId="{3ADB68A2-0387-A845-9743-E3107B328C56}" type="pres">
      <dgm:prSet presAssocID="{73DEB9FE-2B70-E645-8CCF-9E55573754EC}" presName="Name9" presStyleLbl="parChTrans1D2" presStyleIdx="7" presStyleCnt="8"/>
      <dgm:spPr/>
    </dgm:pt>
    <dgm:pt modelId="{68E8C213-B652-3E47-A07C-96B400F7FE4C}" type="pres">
      <dgm:prSet presAssocID="{73DEB9FE-2B70-E645-8CCF-9E55573754EC}" presName="connTx" presStyleLbl="parChTrans1D2" presStyleIdx="7" presStyleCnt="8"/>
      <dgm:spPr/>
    </dgm:pt>
    <dgm:pt modelId="{47D8E914-2E49-E445-8443-8B084865DBE7}" type="pres">
      <dgm:prSet presAssocID="{6A544FBA-93FA-764F-A109-8A10CE5D73D2}" presName="node" presStyleLbl="node1" presStyleIdx="7" presStyleCnt="8">
        <dgm:presLayoutVars>
          <dgm:bulletEnabled val="1"/>
        </dgm:presLayoutVars>
      </dgm:prSet>
      <dgm:spPr/>
    </dgm:pt>
  </dgm:ptLst>
  <dgm:cxnLst>
    <dgm:cxn modelId="{9789C603-E90A-574A-9559-3C43A1C65F0D}" type="presOf" srcId="{6A544FBA-93FA-764F-A109-8A10CE5D73D2}" destId="{47D8E914-2E49-E445-8443-8B084865DBE7}" srcOrd="0" destOrd="0" presId="urn:microsoft.com/office/officeart/2005/8/layout/radial1"/>
    <dgm:cxn modelId="{0EBC2A16-40B8-BD41-94D1-55A537CD636F}" srcId="{FD5D2CF1-66D4-DC42-9D29-6F877769ECBB}" destId="{14A2C8B0-21A6-2743-A174-33FE33F59F07}" srcOrd="4" destOrd="0" parTransId="{A38A538E-9400-8B42-905E-DFEBA34DBE21}" sibTransId="{C64EC1FB-FEC2-1F48-87B5-CC7CF7EDD302}"/>
    <dgm:cxn modelId="{180BE916-17A7-194B-A98D-9DDACDF01094}" srcId="{FD5D2CF1-66D4-DC42-9D29-6F877769ECBB}" destId="{361921AB-34C8-4F4D-8DC9-098C32E1036C}" srcOrd="3" destOrd="0" parTransId="{C781D3EF-C205-0048-ABF4-A2CB23AE2F02}" sibTransId="{D4A95995-908D-2844-BC08-AAA1B344F8CE}"/>
    <dgm:cxn modelId="{26ECE718-86B9-8E44-A44E-9EDC43893FB5}" type="presOf" srcId="{4877250E-BC10-5F4F-8A35-D6C10E6291E5}" destId="{F3F373E9-1CF6-1646-AEAA-0197D9F45EEA}" srcOrd="1" destOrd="0" presId="urn:microsoft.com/office/officeart/2005/8/layout/radial1"/>
    <dgm:cxn modelId="{9951A820-D294-0F46-9F14-2D71C54D085E}" srcId="{FD5D2CF1-66D4-DC42-9D29-6F877769ECBB}" destId="{BA5367E8-6957-2C4F-9991-2E6384E37E50}" srcOrd="0" destOrd="0" parTransId="{4877250E-BC10-5F4F-8A35-D6C10E6291E5}" sibTransId="{D2057914-19CE-4D43-8158-11DEB918E616}"/>
    <dgm:cxn modelId="{00D2FD2C-FCB7-C048-8DD8-F421E21CC5F5}" type="presOf" srcId="{C1BFF2CA-21D2-3A4A-8471-50213EE0E9EA}" destId="{FDB169C7-02C3-3445-A76F-DDCD99DB6334}" srcOrd="1" destOrd="0" presId="urn:microsoft.com/office/officeart/2005/8/layout/radial1"/>
    <dgm:cxn modelId="{3E39FD3B-9BD8-CD42-8110-7A56E19F61AC}" type="presOf" srcId="{361921AB-34C8-4F4D-8DC9-098C32E1036C}" destId="{F8AC912C-DF51-0346-B6FF-2215303CA113}" srcOrd="0" destOrd="0" presId="urn:microsoft.com/office/officeart/2005/8/layout/radial1"/>
    <dgm:cxn modelId="{E4736D3C-1B56-E54F-B175-3597D62076BE}" type="presOf" srcId="{3CFB190B-58F1-0448-9549-3325C1D58A21}" destId="{B091E45D-5E25-6D40-9699-3D4082919D09}" srcOrd="0" destOrd="0" presId="urn:microsoft.com/office/officeart/2005/8/layout/radial1"/>
    <dgm:cxn modelId="{00712040-B4AE-5940-A915-5D657E1E1772}" type="presOf" srcId="{A5DA1E67-D0E8-A14E-9C3E-3D0019E2F0C7}" destId="{31AF6823-6C42-4741-A03D-9E51679CC006}" srcOrd="0" destOrd="0" presId="urn:microsoft.com/office/officeart/2005/8/layout/radial1"/>
    <dgm:cxn modelId="{BA1AC840-45F8-984D-94A5-4FCD653D8F3E}" type="presOf" srcId="{A38A538E-9400-8B42-905E-DFEBA34DBE21}" destId="{081A4125-D9D5-DE45-BD09-A07EE8EFE2BB}" srcOrd="1" destOrd="0" presId="urn:microsoft.com/office/officeart/2005/8/layout/radial1"/>
    <dgm:cxn modelId="{8A05B266-586A-1B42-90FB-B99547B16304}" type="presOf" srcId="{DC5BD7E2-E81A-644F-9724-F117D6E8066A}" destId="{8F308993-7BDE-A544-B01A-07686CA07866}" srcOrd="1" destOrd="0" presId="urn:microsoft.com/office/officeart/2005/8/layout/radial1"/>
    <dgm:cxn modelId="{C4EADD46-D5BD-2044-A312-56EA841A024F}" srcId="{A5DA1E67-D0E8-A14E-9C3E-3D0019E2F0C7}" destId="{FD5D2CF1-66D4-DC42-9D29-6F877769ECBB}" srcOrd="0" destOrd="0" parTransId="{1DE9E9E3-C9A9-DB4E-8C1E-964A6236D5B7}" sibTransId="{F1B2C75E-138E-CA4D-9DE0-87CD03C5D353}"/>
    <dgm:cxn modelId="{068A2E48-8AA5-594F-9BB5-F1309C368375}" type="presOf" srcId="{73DEB9FE-2B70-E645-8CCF-9E55573754EC}" destId="{3ADB68A2-0387-A845-9743-E3107B328C56}" srcOrd="0" destOrd="0" presId="urn:microsoft.com/office/officeart/2005/8/layout/radial1"/>
    <dgm:cxn modelId="{71033D48-70CC-7C4B-B02D-B3B8BF608A7C}" type="presOf" srcId="{5A757CF2-DB45-FA41-B113-D1FB7CC94E7C}" destId="{08D99619-08A2-2345-9E0A-64E02215FE6B}" srcOrd="1" destOrd="0" presId="urn:microsoft.com/office/officeart/2005/8/layout/radial1"/>
    <dgm:cxn modelId="{17152B6C-2957-3F4E-8C6B-5310B3A31A3D}" type="presOf" srcId="{3CFB190B-58F1-0448-9549-3325C1D58A21}" destId="{90F442A3-FE61-AB4D-AD92-057DB65773D9}" srcOrd="1" destOrd="0" presId="urn:microsoft.com/office/officeart/2005/8/layout/radial1"/>
    <dgm:cxn modelId="{F6D88C50-67D2-9C40-B55E-EEDFF9ECB705}" type="presOf" srcId="{14A2C8B0-21A6-2743-A174-33FE33F59F07}" destId="{46CA49EC-B6AE-D74D-9D3C-2D6CB3656A1E}" srcOrd="0" destOrd="0" presId="urn:microsoft.com/office/officeart/2005/8/layout/radial1"/>
    <dgm:cxn modelId="{156AD680-F07C-B14F-B8BF-9C2828C9BBDB}" srcId="{FD5D2CF1-66D4-DC42-9D29-6F877769ECBB}" destId="{EC2A0D1C-4E7D-6549-8945-B1175489B2BD}" srcOrd="1" destOrd="0" parTransId="{5A757CF2-DB45-FA41-B113-D1FB7CC94E7C}" sibTransId="{8C9524BA-6B67-3B4E-9894-9039AA9C21E9}"/>
    <dgm:cxn modelId="{3A976794-E8B2-AE44-BE83-7D6D6404121E}" type="presOf" srcId="{C781D3EF-C205-0048-ABF4-A2CB23AE2F02}" destId="{D1BC5FC3-1F83-584E-932C-139DC34FA9D2}" srcOrd="1" destOrd="0" presId="urn:microsoft.com/office/officeart/2005/8/layout/radial1"/>
    <dgm:cxn modelId="{5B154CAC-13F9-CF42-B4A6-79E1DB97B313}" type="presOf" srcId="{BA5367E8-6957-2C4F-9991-2E6384E37E50}" destId="{C564384B-23BC-6145-B135-6941CDF096D4}" srcOrd="0" destOrd="0" presId="urn:microsoft.com/office/officeart/2005/8/layout/radial1"/>
    <dgm:cxn modelId="{005729AD-9013-F54D-BF59-D16325B6F648}" type="presOf" srcId="{5A757CF2-DB45-FA41-B113-D1FB7CC94E7C}" destId="{B29EC355-A31B-E542-A261-C20DA423F000}" srcOrd="0" destOrd="0" presId="urn:microsoft.com/office/officeart/2005/8/layout/radial1"/>
    <dgm:cxn modelId="{75B644AD-C28E-2C40-B9D7-9583FE622930}" type="presOf" srcId="{C781D3EF-C205-0048-ABF4-A2CB23AE2F02}" destId="{D8CA9BBD-F62E-CB42-97FE-542BA2628CC2}" srcOrd="0" destOrd="0" presId="urn:microsoft.com/office/officeart/2005/8/layout/radial1"/>
    <dgm:cxn modelId="{F7E18EBA-24BD-1047-BF6F-E65AB1F40375}" type="presOf" srcId="{C1BFF2CA-21D2-3A4A-8471-50213EE0E9EA}" destId="{9FEC83F1-F6FC-404F-8707-E60A865220FE}" srcOrd="0" destOrd="0" presId="urn:microsoft.com/office/officeart/2005/8/layout/radial1"/>
    <dgm:cxn modelId="{CD4103C5-7F5B-2E4E-8A4D-74029953D11F}" type="presOf" srcId="{19126976-47BE-774D-863D-973ACA38B56D}" destId="{DBC4B1EE-8461-FB4C-BB3D-3988F0879A8B}" srcOrd="0" destOrd="0" presId="urn:microsoft.com/office/officeart/2005/8/layout/radial1"/>
    <dgm:cxn modelId="{5A0634C8-B2C1-AD47-9642-FF5D0B236645}" type="presOf" srcId="{4877250E-BC10-5F4F-8A35-D6C10E6291E5}" destId="{8C2730F4-0B23-CC4F-B793-1736D366DB88}" srcOrd="0" destOrd="0" presId="urn:microsoft.com/office/officeart/2005/8/layout/radial1"/>
    <dgm:cxn modelId="{1B4979C9-1F7A-8F42-83D8-29452B5EB163}" srcId="{FD5D2CF1-66D4-DC42-9D29-6F877769ECBB}" destId="{6A544FBA-93FA-764F-A109-8A10CE5D73D2}" srcOrd="7" destOrd="0" parTransId="{73DEB9FE-2B70-E645-8CCF-9E55573754EC}" sibTransId="{162FD573-689F-C94B-81E4-5E8468C7F48A}"/>
    <dgm:cxn modelId="{FC268ACC-B8C5-ED4E-906E-F369378DDB0B}" srcId="{FD5D2CF1-66D4-DC42-9D29-6F877769ECBB}" destId="{B603875C-3C0A-1C4A-829B-CD2A3C03A8CD}" srcOrd="6" destOrd="0" parTransId="{C1BFF2CA-21D2-3A4A-8471-50213EE0E9EA}" sibTransId="{3CBFA88B-63B1-BE40-ACA1-45F6222A79C0}"/>
    <dgm:cxn modelId="{2B42AECE-EC88-FE43-A471-96ED185AC2C9}" srcId="{FD5D2CF1-66D4-DC42-9D29-6F877769ECBB}" destId="{19126976-47BE-774D-863D-973ACA38B56D}" srcOrd="2" destOrd="0" parTransId="{3CFB190B-58F1-0448-9549-3325C1D58A21}" sibTransId="{F3CCCAA9-1D92-B94B-B5F2-461327DCB762}"/>
    <dgm:cxn modelId="{18A6BFD1-E19A-E643-8AF6-C06FD2C9F00A}" type="presOf" srcId="{73DEB9FE-2B70-E645-8CCF-9E55573754EC}" destId="{68E8C213-B652-3E47-A07C-96B400F7FE4C}" srcOrd="1" destOrd="0" presId="urn:microsoft.com/office/officeart/2005/8/layout/radial1"/>
    <dgm:cxn modelId="{2B0E01D3-4FE4-C249-80A2-F80ED10450A6}" type="presOf" srcId="{764ACE83-49CC-4A45-8A22-51F1EE127C70}" destId="{3120B6B7-E4C8-C646-B9CB-30545361082E}" srcOrd="0" destOrd="0" presId="urn:microsoft.com/office/officeart/2005/8/layout/radial1"/>
    <dgm:cxn modelId="{F89614D4-07B0-9241-A9A7-73319F70D7B2}" srcId="{FD5D2CF1-66D4-DC42-9D29-6F877769ECBB}" destId="{764ACE83-49CC-4A45-8A22-51F1EE127C70}" srcOrd="5" destOrd="0" parTransId="{DC5BD7E2-E81A-644F-9724-F117D6E8066A}" sibTransId="{55914B07-F4F7-744C-894C-21FD01DD7E39}"/>
    <dgm:cxn modelId="{3B1227D4-B58F-084E-B404-6B43EFE88186}" type="presOf" srcId="{DC5BD7E2-E81A-644F-9724-F117D6E8066A}" destId="{B0647F6E-D03D-7E45-BB75-723048D64920}" srcOrd="0" destOrd="0" presId="urn:microsoft.com/office/officeart/2005/8/layout/radial1"/>
    <dgm:cxn modelId="{F12644DA-C8B5-ED4E-A44D-BCFD0329E796}" type="presOf" srcId="{B603875C-3C0A-1C4A-829B-CD2A3C03A8CD}" destId="{52034E79-75C0-6449-9673-60A0F53E358A}" srcOrd="0" destOrd="0" presId="urn:microsoft.com/office/officeart/2005/8/layout/radial1"/>
    <dgm:cxn modelId="{C6FB2CE5-613B-9A42-B113-4D71DF00D8A0}" type="presOf" srcId="{FD5D2CF1-66D4-DC42-9D29-6F877769ECBB}" destId="{54F8BBD3-4417-8A4F-AA2E-EFF1EC59CE08}" srcOrd="0" destOrd="0" presId="urn:microsoft.com/office/officeart/2005/8/layout/radial1"/>
    <dgm:cxn modelId="{A83B40E9-3C5B-5F4E-8003-187C46FA50F0}" type="presOf" srcId="{EC2A0D1C-4E7D-6549-8945-B1175489B2BD}" destId="{E05F6022-0FFC-C945-B745-A37D55E97E1F}" srcOrd="0" destOrd="0" presId="urn:microsoft.com/office/officeart/2005/8/layout/radial1"/>
    <dgm:cxn modelId="{4FFC77F1-2357-8A40-BC3D-B28E66A21BDA}" type="presOf" srcId="{A38A538E-9400-8B42-905E-DFEBA34DBE21}" destId="{FC38EE7F-1F0B-BB4A-BE15-B2A9088D671F}" srcOrd="0" destOrd="0" presId="urn:microsoft.com/office/officeart/2005/8/layout/radial1"/>
    <dgm:cxn modelId="{B32CA064-78F3-5F46-9226-E14A8B04BEE1}" type="presParOf" srcId="{31AF6823-6C42-4741-A03D-9E51679CC006}" destId="{54F8BBD3-4417-8A4F-AA2E-EFF1EC59CE08}" srcOrd="0" destOrd="0" presId="urn:microsoft.com/office/officeart/2005/8/layout/radial1"/>
    <dgm:cxn modelId="{E4F1EAB3-84A3-2D4C-9FD1-22F23B9C0D52}" type="presParOf" srcId="{31AF6823-6C42-4741-A03D-9E51679CC006}" destId="{8C2730F4-0B23-CC4F-B793-1736D366DB88}" srcOrd="1" destOrd="0" presId="urn:microsoft.com/office/officeart/2005/8/layout/radial1"/>
    <dgm:cxn modelId="{B598A84F-A8CE-4C4B-A193-0389E0BC803F}" type="presParOf" srcId="{8C2730F4-0B23-CC4F-B793-1736D366DB88}" destId="{F3F373E9-1CF6-1646-AEAA-0197D9F45EEA}" srcOrd="0" destOrd="0" presId="urn:microsoft.com/office/officeart/2005/8/layout/radial1"/>
    <dgm:cxn modelId="{DA36141E-6960-E646-B33F-28D20BA4276E}" type="presParOf" srcId="{31AF6823-6C42-4741-A03D-9E51679CC006}" destId="{C564384B-23BC-6145-B135-6941CDF096D4}" srcOrd="2" destOrd="0" presId="urn:microsoft.com/office/officeart/2005/8/layout/radial1"/>
    <dgm:cxn modelId="{C3437B48-5A07-7B4C-8FA3-D8BC246A727A}" type="presParOf" srcId="{31AF6823-6C42-4741-A03D-9E51679CC006}" destId="{B29EC355-A31B-E542-A261-C20DA423F000}" srcOrd="3" destOrd="0" presId="urn:microsoft.com/office/officeart/2005/8/layout/radial1"/>
    <dgm:cxn modelId="{AF3802DA-67F6-FA4B-A779-EEC7D3B55238}" type="presParOf" srcId="{B29EC355-A31B-E542-A261-C20DA423F000}" destId="{08D99619-08A2-2345-9E0A-64E02215FE6B}" srcOrd="0" destOrd="0" presId="urn:microsoft.com/office/officeart/2005/8/layout/radial1"/>
    <dgm:cxn modelId="{FDA5EF6F-B60D-7540-BEFD-BE9A106383D3}" type="presParOf" srcId="{31AF6823-6C42-4741-A03D-9E51679CC006}" destId="{E05F6022-0FFC-C945-B745-A37D55E97E1F}" srcOrd="4" destOrd="0" presId="urn:microsoft.com/office/officeart/2005/8/layout/radial1"/>
    <dgm:cxn modelId="{1E1EB789-136F-734D-8CF9-2524988632AE}" type="presParOf" srcId="{31AF6823-6C42-4741-A03D-9E51679CC006}" destId="{B091E45D-5E25-6D40-9699-3D4082919D09}" srcOrd="5" destOrd="0" presId="urn:microsoft.com/office/officeart/2005/8/layout/radial1"/>
    <dgm:cxn modelId="{F5678EDC-ED7F-2545-95E2-85A0FE9B6035}" type="presParOf" srcId="{B091E45D-5E25-6D40-9699-3D4082919D09}" destId="{90F442A3-FE61-AB4D-AD92-057DB65773D9}" srcOrd="0" destOrd="0" presId="urn:microsoft.com/office/officeart/2005/8/layout/radial1"/>
    <dgm:cxn modelId="{0F3B914D-CDED-F749-9FDE-F630E4822FD3}" type="presParOf" srcId="{31AF6823-6C42-4741-A03D-9E51679CC006}" destId="{DBC4B1EE-8461-FB4C-BB3D-3988F0879A8B}" srcOrd="6" destOrd="0" presId="urn:microsoft.com/office/officeart/2005/8/layout/radial1"/>
    <dgm:cxn modelId="{2AD9ABAF-1C9A-8A44-958F-E557ADE23F56}" type="presParOf" srcId="{31AF6823-6C42-4741-A03D-9E51679CC006}" destId="{D8CA9BBD-F62E-CB42-97FE-542BA2628CC2}" srcOrd="7" destOrd="0" presId="urn:microsoft.com/office/officeart/2005/8/layout/radial1"/>
    <dgm:cxn modelId="{B6FB6335-FE00-0B40-91C8-F73283050002}" type="presParOf" srcId="{D8CA9BBD-F62E-CB42-97FE-542BA2628CC2}" destId="{D1BC5FC3-1F83-584E-932C-139DC34FA9D2}" srcOrd="0" destOrd="0" presId="urn:microsoft.com/office/officeart/2005/8/layout/radial1"/>
    <dgm:cxn modelId="{F6113BB2-2DC8-C24E-8FBF-E9E895A970C1}" type="presParOf" srcId="{31AF6823-6C42-4741-A03D-9E51679CC006}" destId="{F8AC912C-DF51-0346-B6FF-2215303CA113}" srcOrd="8" destOrd="0" presId="urn:microsoft.com/office/officeart/2005/8/layout/radial1"/>
    <dgm:cxn modelId="{49918016-C55D-D843-8884-E6C287BB41C1}" type="presParOf" srcId="{31AF6823-6C42-4741-A03D-9E51679CC006}" destId="{FC38EE7F-1F0B-BB4A-BE15-B2A9088D671F}" srcOrd="9" destOrd="0" presId="urn:microsoft.com/office/officeart/2005/8/layout/radial1"/>
    <dgm:cxn modelId="{43AE569F-6A5A-4D45-A502-269470472586}" type="presParOf" srcId="{FC38EE7F-1F0B-BB4A-BE15-B2A9088D671F}" destId="{081A4125-D9D5-DE45-BD09-A07EE8EFE2BB}" srcOrd="0" destOrd="0" presId="urn:microsoft.com/office/officeart/2005/8/layout/radial1"/>
    <dgm:cxn modelId="{C63F6908-9750-E84B-BF55-585D697F47E4}" type="presParOf" srcId="{31AF6823-6C42-4741-A03D-9E51679CC006}" destId="{46CA49EC-B6AE-D74D-9D3C-2D6CB3656A1E}" srcOrd="10" destOrd="0" presId="urn:microsoft.com/office/officeart/2005/8/layout/radial1"/>
    <dgm:cxn modelId="{5C993696-6C18-2C4F-BAFB-029DD314F007}" type="presParOf" srcId="{31AF6823-6C42-4741-A03D-9E51679CC006}" destId="{B0647F6E-D03D-7E45-BB75-723048D64920}" srcOrd="11" destOrd="0" presId="urn:microsoft.com/office/officeart/2005/8/layout/radial1"/>
    <dgm:cxn modelId="{9A4C522A-8150-4243-BC07-8EE02766B9E5}" type="presParOf" srcId="{B0647F6E-D03D-7E45-BB75-723048D64920}" destId="{8F308993-7BDE-A544-B01A-07686CA07866}" srcOrd="0" destOrd="0" presId="urn:microsoft.com/office/officeart/2005/8/layout/radial1"/>
    <dgm:cxn modelId="{A56AE8C5-D8B3-4F42-B18E-F7CB6F456D9B}" type="presParOf" srcId="{31AF6823-6C42-4741-A03D-9E51679CC006}" destId="{3120B6B7-E4C8-C646-B9CB-30545361082E}" srcOrd="12" destOrd="0" presId="urn:microsoft.com/office/officeart/2005/8/layout/radial1"/>
    <dgm:cxn modelId="{A28C62E0-C79E-984D-A46C-01E93DE751AB}" type="presParOf" srcId="{31AF6823-6C42-4741-A03D-9E51679CC006}" destId="{9FEC83F1-F6FC-404F-8707-E60A865220FE}" srcOrd="13" destOrd="0" presId="urn:microsoft.com/office/officeart/2005/8/layout/radial1"/>
    <dgm:cxn modelId="{089D6970-D06F-5B45-BACD-CF38DACDCCA8}" type="presParOf" srcId="{9FEC83F1-F6FC-404F-8707-E60A865220FE}" destId="{FDB169C7-02C3-3445-A76F-DDCD99DB6334}" srcOrd="0" destOrd="0" presId="urn:microsoft.com/office/officeart/2005/8/layout/radial1"/>
    <dgm:cxn modelId="{77D5D215-8A90-8F42-9E52-AF52A0E770D7}" type="presParOf" srcId="{31AF6823-6C42-4741-A03D-9E51679CC006}" destId="{52034E79-75C0-6449-9673-60A0F53E358A}" srcOrd="14" destOrd="0" presId="urn:microsoft.com/office/officeart/2005/8/layout/radial1"/>
    <dgm:cxn modelId="{1C75398A-29C2-ED47-A0B3-579B436B3228}" type="presParOf" srcId="{31AF6823-6C42-4741-A03D-9E51679CC006}" destId="{3ADB68A2-0387-A845-9743-E3107B328C56}" srcOrd="15" destOrd="0" presId="urn:microsoft.com/office/officeart/2005/8/layout/radial1"/>
    <dgm:cxn modelId="{24EE5A6A-488E-5742-ADF9-B38EEE583504}" type="presParOf" srcId="{3ADB68A2-0387-A845-9743-E3107B328C56}" destId="{68E8C213-B652-3E47-A07C-96B400F7FE4C}" srcOrd="0" destOrd="0" presId="urn:microsoft.com/office/officeart/2005/8/layout/radial1"/>
    <dgm:cxn modelId="{15F304E2-16D9-7048-A60C-02317D7E316C}" type="presParOf" srcId="{31AF6823-6C42-4741-A03D-9E51679CC006}" destId="{47D8E914-2E49-E445-8443-8B084865DBE7}"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8BBD3-4417-8A4F-AA2E-EFF1EC59CE08}">
      <dsp:nvSpPr>
        <dsp:cNvPr id="0" name=""/>
        <dsp:cNvSpPr/>
      </dsp:nvSpPr>
      <dsp:spPr>
        <a:xfrm>
          <a:off x="3487850" y="2154808"/>
          <a:ext cx="1253900" cy="1253900"/>
        </a:xfrm>
        <a:prstGeom prst="ellipse">
          <a:avLst/>
        </a:prstGeom>
        <a:solidFill>
          <a:schemeClr val="lt1">
            <a:hueOff val="0"/>
            <a:satOff val="0"/>
            <a:lumOff val="0"/>
            <a:alphaOff val="0"/>
          </a:schemeClr>
        </a:solidFill>
        <a:ln w="825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Concept and Market</a:t>
          </a:r>
        </a:p>
      </dsp:txBody>
      <dsp:txXfrm>
        <a:off x="3671479" y="2338437"/>
        <a:ext cx="886642" cy="886642"/>
      </dsp:txXfrm>
    </dsp:sp>
    <dsp:sp modelId="{8C2730F4-0B23-CC4F-B793-1736D366DB88}">
      <dsp:nvSpPr>
        <dsp:cNvPr id="0" name=""/>
        <dsp:cNvSpPr/>
      </dsp:nvSpPr>
      <dsp:spPr>
        <a:xfrm rot="16200000">
          <a:off x="3675038" y="1701333"/>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92812" y="1693058"/>
        <a:ext cx="43976" cy="43976"/>
      </dsp:txXfrm>
    </dsp:sp>
    <dsp:sp modelId="{C564384B-23BC-6145-B135-6941CDF096D4}">
      <dsp:nvSpPr>
        <dsp:cNvPr id="0" name=""/>
        <dsp:cNvSpPr/>
      </dsp:nvSpPr>
      <dsp:spPr>
        <a:xfrm>
          <a:off x="3487850" y="21383"/>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Quality</a:t>
          </a:r>
        </a:p>
      </dsp:txBody>
      <dsp:txXfrm>
        <a:off x="3671479" y="205012"/>
        <a:ext cx="886642" cy="886642"/>
      </dsp:txXfrm>
    </dsp:sp>
    <dsp:sp modelId="{B29EC355-A31B-E542-A261-C20DA423F000}">
      <dsp:nvSpPr>
        <dsp:cNvPr id="0" name=""/>
        <dsp:cNvSpPr/>
      </dsp:nvSpPr>
      <dsp:spPr>
        <a:xfrm rot="18900000">
          <a:off x="4429318"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47091" y="2005491"/>
        <a:ext cx="43976" cy="43976"/>
      </dsp:txXfrm>
    </dsp:sp>
    <dsp:sp modelId="{E05F6022-0FFC-C945-B745-A37D55E97E1F}">
      <dsp:nvSpPr>
        <dsp:cNvPr id="0" name=""/>
        <dsp:cNvSpPr/>
      </dsp:nvSpPr>
      <dsp:spPr>
        <a:xfrm>
          <a:off x="4996408" y="646249"/>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Menu</a:t>
          </a:r>
        </a:p>
      </dsp:txBody>
      <dsp:txXfrm>
        <a:off x="5180037" y="829878"/>
        <a:ext cx="886642" cy="886642"/>
      </dsp:txXfrm>
    </dsp:sp>
    <dsp:sp modelId="{B091E45D-5E25-6D40-9699-3D4082919D09}">
      <dsp:nvSpPr>
        <dsp:cNvPr id="0" name=""/>
        <dsp:cNvSpPr/>
      </dsp:nvSpPr>
      <dsp:spPr>
        <a:xfrm>
          <a:off x="4741750"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159524" y="2759770"/>
        <a:ext cx="43976" cy="43976"/>
      </dsp:txXfrm>
    </dsp:sp>
    <dsp:sp modelId="{DBC4B1EE-8461-FB4C-BB3D-3988F0879A8B}">
      <dsp:nvSpPr>
        <dsp:cNvPr id="0" name=""/>
        <dsp:cNvSpPr/>
      </dsp:nvSpPr>
      <dsp:spPr>
        <a:xfrm>
          <a:off x="5621274" y="2154808"/>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Price</a:t>
          </a:r>
        </a:p>
      </dsp:txBody>
      <dsp:txXfrm>
        <a:off x="5804903" y="2338437"/>
        <a:ext cx="886642" cy="886642"/>
      </dsp:txXfrm>
    </dsp:sp>
    <dsp:sp modelId="{D8CA9BBD-F62E-CB42-97FE-542BA2628CC2}">
      <dsp:nvSpPr>
        <dsp:cNvPr id="0" name=""/>
        <dsp:cNvSpPr/>
      </dsp:nvSpPr>
      <dsp:spPr>
        <a:xfrm rot="2700000">
          <a:off x="4438578" y="3499969"/>
          <a:ext cx="816291" cy="27425"/>
        </a:xfrm>
        <a:custGeom>
          <a:avLst/>
          <a:gdLst/>
          <a:ahLst/>
          <a:cxnLst/>
          <a:rect l="0" t="0" r="0" b="0"/>
          <a:pathLst>
            <a:path>
              <a:moveTo>
                <a:pt x="0" y="13712"/>
              </a:moveTo>
              <a:lnTo>
                <a:pt x="816291"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826316" y="3493274"/>
        <a:ext cx="40814" cy="40814"/>
      </dsp:txXfrm>
    </dsp:sp>
    <dsp:sp modelId="{F8AC912C-DF51-0346-B6FF-2215303CA113}">
      <dsp:nvSpPr>
        <dsp:cNvPr id="0" name=""/>
        <dsp:cNvSpPr/>
      </dsp:nvSpPr>
      <dsp:spPr>
        <a:xfrm>
          <a:off x="4845915" y="3663366"/>
          <a:ext cx="1554887"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Atmosphere</a:t>
          </a:r>
        </a:p>
      </dsp:txBody>
      <dsp:txXfrm>
        <a:off x="5073623" y="3846995"/>
        <a:ext cx="1099471" cy="886642"/>
      </dsp:txXfrm>
    </dsp:sp>
    <dsp:sp modelId="{FC38EE7F-1F0B-BB4A-BE15-B2A9088D671F}">
      <dsp:nvSpPr>
        <dsp:cNvPr id="0" name=""/>
        <dsp:cNvSpPr/>
      </dsp:nvSpPr>
      <dsp:spPr>
        <a:xfrm rot="5400000">
          <a:off x="3675038" y="3834757"/>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92812" y="3826482"/>
        <a:ext cx="43976" cy="43976"/>
      </dsp:txXfrm>
    </dsp:sp>
    <dsp:sp modelId="{46CA49EC-B6AE-D74D-9D3C-2D6CB3656A1E}">
      <dsp:nvSpPr>
        <dsp:cNvPr id="0" name=""/>
        <dsp:cNvSpPr/>
      </dsp:nvSpPr>
      <dsp:spPr>
        <a:xfrm>
          <a:off x="3487850" y="4288232"/>
          <a:ext cx="1253900" cy="1253900"/>
        </a:xfrm>
        <a:prstGeom prst="ellipse">
          <a:avLst/>
        </a:prstGeom>
        <a:solidFill>
          <a:schemeClr val="lt1">
            <a:hueOff val="0"/>
            <a:satOff val="0"/>
            <a:lumOff val="0"/>
            <a:alphaOff val="0"/>
          </a:schemeClr>
        </a:solidFill>
        <a:ln w="666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Location</a:t>
          </a:r>
        </a:p>
      </dsp:txBody>
      <dsp:txXfrm>
        <a:off x="3671479" y="4471861"/>
        <a:ext cx="886642" cy="886642"/>
      </dsp:txXfrm>
    </dsp:sp>
    <dsp:sp modelId="{B0647F6E-D03D-7E45-BB75-723048D64920}">
      <dsp:nvSpPr>
        <dsp:cNvPr id="0" name=""/>
        <dsp:cNvSpPr/>
      </dsp:nvSpPr>
      <dsp:spPr>
        <a:xfrm rot="8100000">
          <a:off x="2993027" y="3492390"/>
          <a:ext cx="794856" cy="27425"/>
        </a:xfrm>
        <a:custGeom>
          <a:avLst/>
          <a:gdLst/>
          <a:ahLst/>
          <a:cxnLst/>
          <a:rect l="0" t="0" r="0" b="0"/>
          <a:pathLst>
            <a:path>
              <a:moveTo>
                <a:pt x="0" y="13712"/>
              </a:moveTo>
              <a:lnTo>
                <a:pt x="794856"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70584" y="3486232"/>
        <a:ext cx="39742" cy="39742"/>
      </dsp:txXfrm>
    </dsp:sp>
    <dsp:sp modelId="{3120B6B7-E4C8-C646-B9CB-30545361082E}">
      <dsp:nvSpPr>
        <dsp:cNvPr id="0" name=""/>
        <dsp:cNvSpPr/>
      </dsp:nvSpPr>
      <dsp:spPr>
        <a:xfrm>
          <a:off x="1762698" y="3663366"/>
          <a:ext cx="1687086"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Management</a:t>
          </a:r>
        </a:p>
      </dsp:txBody>
      <dsp:txXfrm>
        <a:off x="2009766" y="3846995"/>
        <a:ext cx="1192950" cy="886642"/>
      </dsp:txXfrm>
    </dsp:sp>
    <dsp:sp modelId="{9FEC83F1-F6FC-404F-8707-E60A865220FE}">
      <dsp:nvSpPr>
        <dsp:cNvPr id="0" name=""/>
        <dsp:cNvSpPr/>
      </dsp:nvSpPr>
      <dsp:spPr>
        <a:xfrm rot="10800000">
          <a:off x="2608326"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026100" y="2759770"/>
        <a:ext cx="43976" cy="43976"/>
      </dsp:txXfrm>
    </dsp:sp>
    <dsp:sp modelId="{52034E79-75C0-6449-9673-60A0F53E358A}">
      <dsp:nvSpPr>
        <dsp:cNvPr id="0" name=""/>
        <dsp:cNvSpPr/>
      </dsp:nvSpPr>
      <dsp:spPr>
        <a:xfrm>
          <a:off x="1354425" y="2154808"/>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Food</a:t>
          </a:r>
        </a:p>
      </dsp:txBody>
      <dsp:txXfrm>
        <a:off x="1538054" y="2338437"/>
        <a:ext cx="886642" cy="886642"/>
      </dsp:txXfrm>
    </dsp:sp>
    <dsp:sp modelId="{3ADB68A2-0387-A845-9743-E3107B328C56}">
      <dsp:nvSpPr>
        <dsp:cNvPr id="0" name=""/>
        <dsp:cNvSpPr/>
      </dsp:nvSpPr>
      <dsp:spPr>
        <a:xfrm rot="13500000">
          <a:off x="2920759"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3338533" y="2005491"/>
        <a:ext cx="43976" cy="43976"/>
      </dsp:txXfrm>
    </dsp:sp>
    <dsp:sp modelId="{47D8E914-2E49-E445-8443-8B084865DBE7}">
      <dsp:nvSpPr>
        <dsp:cNvPr id="0" name=""/>
        <dsp:cNvSpPr/>
      </dsp:nvSpPr>
      <dsp:spPr>
        <a:xfrm>
          <a:off x="1979291" y="646249"/>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Service</a:t>
          </a:r>
        </a:p>
      </dsp:txBody>
      <dsp:txXfrm>
        <a:off x="2162920" y="829878"/>
        <a:ext cx="886642" cy="88664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EA2218-DD8C-4944-883E-4F222486B95A}" type="datetimeFigureOut">
              <a:rPr lang="en-US" smtClean="0"/>
              <a:t>12/16/2021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1B446-6C3A-434A-9EAF-115FF2B52C71}" type="slidenum">
              <a:rPr lang="en-US" smtClean="0"/>
              <a:t>‹#›</a:t>
            </a:fld>
            <a:endParaRPr lang="en-US"/>
          </a:p>
        </p:txBody>
      </p:sp>
    </p:spTree>
    <p:extLst>
      <p:ext uri="{BB962C8B-B14F-4D97-AF65-F5344CB8AC3E}">
        <p14:creationId xmlns:p14="http://schemas.microsoft.com/office/powerpoint/2010/main" val="1637917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here: https://</a:t>
            </a:r>
            <a:r>
              <a:rPr lang="en-AU" dirty="0" err="1"/>
              <a:t>www.youtube.com</a:t>
            </a:r>
            <a:r>
              <a:rPr lang="en-AU" dirty="0"/>
              <a:t>/</a:t>
            </a:r>
            <a:r>
              <a:rPr lang="en-AU" dirty="0" err="1"/>
              <a:t>watch?v</a:t>
            </a:r>
            <a:r>
              <a:rPr lang="en-AU" dirty="0"/>
              <a:t>=btcDbJ0u-j0</a:t>
            </a:r>
          </a:p>
        </p:txBody>
      </p:sp>
      <p:sp>
        <p:nvSpPr>
          <p:cNvPr id="4" name="Slide Number Placeholder 3"/>
          <p:cNvSpPr>
            <a:spLocks noGrp="1"/>
          </p:cNvSpPr>
          <p:nvPr>
            <p:ph type="sldNum" sz="quarter" idx="5"/>
          </p:nvPr>
        </p:nvSpPr>
        <p:spPr/>
        <p:txBody>
          <a:bodyPr/>
          <a:lstStyle/>
          <a:p>
            <a:fld id="{B721B446-6C3A-434A-9EAF-115FF2B52C71}" type="slidenum">
              <a:rPr lang="en-US" smtClean="0"/>
              <a:t>8</a:t>
            </a:fld>
            <a:endParaRPr lang="en-US"/>
          </a:p>
        </p:txBody>
      </p:sp>
    </p:spTree>
    <p:extLst>
      <p:ext uri="{BB962C8B-B14F-4D97-AF65-F5344CB8AC3E}">
        <p14:creationId xmlns:p14="http://schemas.microsoft.com/office/powerpoint/2010/main" val="1610643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Full article here: https://</a:t>
            </a:r>
            <a:r>
              <a:rPr lang="en-AU" dirty="0" err="1"/>
              <a:t>www.sussexlife.co.uk</a:t>
            </a:r>
            <a:r>
              <a:rPr lang="en-AU" dirty="0"/>
              <a:t>/people/russell-norman-on-opening-polpo-in-brighton-1-4379128</a:t>
            </a: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12</a:t>
            </a:fld>
            <a:endParaRPr lang="en-US"/>
          </a:p>
        </p:txBody>
      </p:sp>
    </p:spTree>
    <p:extLst>
      <p:ext uri="{BB962C8B-B14F-4D97-AF65-F5344CB8AC3E}">
        <p14:creationId xmlns:p14="http://schemas.microsoft.com/office/powerpoint/2010/main" val="2761984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721B446-6C3A-434A-9EAF-115FF2B52C71}" type="slidenum">
              <a:rPr lang="en-US" smtClean="0"/>
              <a:t>14</a:t>
            </a:fld>
            <a:endParaRPr lang="en-US"/>
          </a:p>
        </p:txBody>
      </p:sp>
    </p:spTree>
    <p:extLst>
      <p:ext uri="{BB962C8B-B14F-4D97-AF65-F5344CB8AC3E}">
        <p14:creationId xmlns:p14="http://schemas.microsoft.com/office/powerpoint/2010/main" val="1298839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u="none" strike="noStrike" kern="1200" dirty="0">
                <a:solidFill>
                  <a:schemeClr val="tx1"/>
                </a:solidFill>
                <a:effectLst/>
                <a:latin typeface="+mn-lt"/>
                <a:ea typeface="+mn-ea"/>
                <a:cs typeface="+mn-cs"/>
              </a:rPr>
              <a:t>Building classes and classifications in Australia: https://</a:t>
            </a:r>
            <a:r>
              <a:rPr lang="en-AU" sz="1200" b="0" i="0" u="none" strike="noStrike" kern="1200" dirty="0" err="1">
                <a:solidFill>
                  <a:schemeClr val="tx1"/>
                </a:solidFill>
                <a:effectLst/>
                <a:latin typeface="+mn-lt"/>
                <a:ea typeface="+mn-ea"/>
                <a:cs typeface="+mn-cs"/>
              </a:rPr>
              <a:t>www.commercialpropertyguide.com.au</a:t>
            </a:r>
            <a:r>
              <a:rPr lang="en-AU" sz="1200" b="0" i="0" u="none" strike="noStrike" kern="1200" dirty="0">
                <a:solidFill>
                  <a:schemeClr val="tx1"/>
                </a:solidFill>
                <a:effectLst/>
                <a:latin typeface="+mn-lt"/>
                <a:ea typeface="+mn-ea"/>
                <a:cs typeface="+mn-cs"/>
              </a:rPr>
              <a:t>/blog/investing/building-classes-and-classifications-in-australia-47</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15</a:t>
            </a:fld>
            <a:endParaRPr lang="en-US"/>
          </a:p>
        </p:txBody>
      </p:sp>
    </p:spTree>
    <p:extLst>
      <p:ext uri="{BB962C8B-B14F-4D97-AF65-F5344CB8AC3E}">
        <p14:creationId xmlns:p14="http://schemas.microsoft.com/office/powerpoint/2010/main" val="2318323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See full content here: </a:t>
            </a:r>
            <a:r>
              <a:rPr lang="en-AU" sz="1200" b="0" i="0" u="none" strike="noStrike" kern="1200" dirty="0">
                <a:solidFill>
                  <a:schemeClr val="tx1"/>
                </a:solidFill>
                <a:effectLst/>
                <a:latin typeface="+mn-lt"/>
                <a:ea typeface="+mn-ea"/>
                <a:cs typeface="+mn-cs"/>
              </a:rPr>
              <a:t>Choosing a Restaurant Location: https://</a:t>
            </a:r>
            <a:r>
              <a:rPr lang="en-AU" sz="1200" b="0" i="0" u="none" strike="noStrike" kern="1200" dirty="0" err="1">
                <a:solidFill>
                  <a:schemeClr val="tx1"/>
                </a:solidFill>
                <a:effectLst/>
                <a:latin typeface="+mn-lt"/>
                <a:ea typeface="+mn-ea"/>
                <a:cs typeface="+mn-cs"/>
              </a:rPr>
              <a:t>www.restohub.org</a:t>
            </a:r>
            <a:r>
              <a:rPr lang="en-AU" sz="1200" b="0" i="0" u="none" strike="noStrike" kern="1200" dirty="0">
                <a:solidFill>
                  <a:schemeClr val="tx1"/>
                </a:solidFill>
                <a:effectLst/>
                <a:latin typeface="+mn-lt"/>
                <a:ea typeface="+mn-ea"/>
                <a:cs typeface="+mn-cs"/>
              </a:rPr>
              <a:t>/operations/planning/choosing-a-restaurant-location/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1" i="0" u="none" strike="noStrike"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16</a:t>
            </a:fld>
            <a:endParaRPr lang="en-US"/>
          </a:p>
        </p:txBody>
      </p:sp>
    </p:spTree>
    <p:extLst>
      <p:ext uri="{BB962C8B-B14F-4D97-AF65-F5344CB8AC3E}">
        <p14:creationId xmlns:p14="http://schemas.microsoft.com/office/powerpoint/2010/main" val="1759314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See more about the restaurant here: https://</a:t>
            </a:r>
            <a:r>
              <a:rPr lang="en-AU" dirty="0" err="1"/>
              <a:t>www.berowrawatersinn.com</a:t>
            </a:r>
            <a:endParaRPr lang="en-AU" dirty="0"/>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18</a:t>
            </a:fld>
            <a:endParaRPr lang="en-US"/>
          </a:p>
        </p:txBody>
      </p:sp>
    </p:spTree>
    <p:extLst>
      <p:ext uri="{BB962C8B-B14F-4D97-AF65-F5344CB8AC3E}">
        <p14:creationId xmlns:p14="http://schemas.microsoft.com/office/powerpoint/2010/main" val="2092790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Full article here: https://</a:t>
            </a:r>
            <a:r>
              <a:rPr lang="en-AU" dirty="0" err="1"/>
              <a:t>www.theceomagazine.com</a:t>
            </a:r>
            <a:r>
              <a:rPr lang="en-AU" dirty="0"/>
              <a:t>/lifestyle/food-beverage/best-hidden-restaurants/</a:t>
            </a:r>
          </a:p>
        </p:txBody>
      </p:sp>
      <p:sp>
        <p:nvSpPr>
          <p:cNvPr id="4" name="Slide Number Placeholder 3"/>
          <p:cNvSpPr>
            <a:spLocks noGrp="1"/>
          </p:cNvSpPr>
          <p:nvPr>
            <p:ph type="sldNum" sz="quarter" idx="5"/>
          </p:nvPr>
        </p:nvSpPr>
        <p:spPr/>
        <p:txBody>
          <a:bodyPr/>
          <a:lstStyle/>
          <a:p>
            <a:fld id="{B721B446-6C3A-434A-9EAF-115FF2B52C71}" type="slidenum">
              <a:rPr lang="en-US" smtClean="0"/>
              <a:t>19</a:t>
            </a:fld>
            <a:endParaRPr lang="en-US"/>
          </a:p>
        </p:txBody>
      </p:sp>
    </p:spTree>
    <p:extLst>
      <p:ext uri="{BB962C8B-B14F-4D97-AF65-F5344CB8AC3E}">
        <p14:creationId xmlns:p14="http://schemas.microsoft.com/office/powerpoint/2010/main" val="3462901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See here: What is zoning?: https://www.century21.com.au/post/what-is-zoning-century-21</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22</a:t>
            </a:fld>
            <a:endParaRPr lang="en-US"/>
          </a:p>
        </p:txBody>
      </p:sp>
    </p:spTree>
    <p:extLst>
      <p:ext uri="{BB962C8B-B14F-4D97-AF65-F5344CB8AC3E}">
        <p14:creationId xmlns:p14="http://schemas.microsoft.com/office/powerpoint/2010/main" val="3248766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21B446-6C3A-434A-9EAF-115FF2B52C7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37391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902681" cy="1325563"/>
          </a:xfrm>
          <a:prstGeom prst="rect">
            <a:avLst/>
          </a:prstGeo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Text Placeholder 4"/>
          <p:cNvSpPr>
            <a:spLocks noGrp="1"/>
          </p:cNvSpPr>
          <p:nvPr>
            <p:ph type="body" sz="quarter" idx="10"/>
          </p:nvPr>
        </p:nvSpPr>
        <p:spPr>
          <a:xfrm>
            <a:off x="628650" y="1911351"/>
            <a:ext cx="8124825" cy="462245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36515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16832" y="-64549"/>
            <a:ext cx="12417893" cy="6938683"/>
          </a:xfrm>
          <a:prstGeom prst="rect">
            <a:avLst/>
          </a:prstGeom>
        </p:spPr>
      </p:pic>
      <p:sp>
        <p:nvSpPr>
          <p:cNvPr id="4" name="Title 3"/>
          <p:cNvSpPr>
            <a:spLocks noGrp="1"/>
          </p:cNvSpPr>
          <p:nvPr>
            <p:ph type="title"/>
          </p:nvPr>
        </p:nvSpPr>
        <p:spPr>
          <a:xfrm>
            <a:off x="628650" y="365126"/>
            <a:ext cx="7886700" cy="1325563"/>
          </a:xfrm>
          <a:prstGeom prst="rect">
            <a:avLst/>
          </a:prstGeom>
        </p:spPr>
        <p:txBody>
          <a:bodyPr/>
          <a:lstStyle>
            <a:lvl1pPr>
              <a:defRPr>
                <a:solidFill>
                  <a:schemeClr val="bg1"/>
                </a:solidFill>
              </a:defRPr>
            </a:lvl1pPr>
          </a:lstStyle>
          <a:p>
            <a:r>
              <a:rPr lang="en-US" dirty="0"/>
              <a:t>Click to edit Master title style</a:t>
            </a:r>
            <a:endParaRPr lang="en-AU" dirty="0"/>
          </a:p>
        </p:txBody>
      </p:sp>
      <p:sp>
        <p:nvSpPr>
          <p:cNvPr id="5" name="Date Placeholder 4"/>
          <p:cNvSpPr>
            <a:spLocks noGrp="1"/>
          </p:cNvSpPr>
          <p:nvPr>
            <p:ph type="dt" sz="half" idx="10"/>
          </p:nvPr>
        </p:nvSpPr>
        <p:spPr>
          <a:xfrm>
            <a:off x="6286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543CD403-54AC-49B0-BCE8-20FF98AC2FFD}" type="datetimeFigureOut">
              <a:rPr lang="en-AU" smtClean="0"/>
              <a:pPr/>
              <a:t>16/12/2021</a:t>
            </a:fld>
            <a:endParaRPr lang="en-AU" dirty="0"/>
          </a:p>
        </p:txBody>
      </p:sp>
      <p:sp>
        <p:nvSpPr>
          <p:cNvPr id="6" name="Slide Number Placeholder 5"/>
          <p:cNvSpPr>
            <a:spLocks noGrp="1"/>
          </p:cNvSpPr>
          <p:nvPr>
            <p:ph type="sldNum" sz="quarter" idx="11"/>
          </p:nvPr>
        </p:nvSpPr>
        <p:spPr>
          <a:xfrm>
            <a:off x="64579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7E3E055E-1006-4691-A728-C6D4B59F1965}" type="slidenum">
              <a:rPr lang="en-AU" smtClean="0"/>
              <a:pPr/>
              <a:t>‹#›</a:t>
            </a:fld>
            <a:endParaRPr lang="en-AU" dirty="0"/>
          </a:p>
        </p:txBody>
      </p:sp>
    </p:spTree>
    <p:extLst>
      <p:ext uri="{BB962C8B-B14F-4D97-AF65-F5344CB8AC3E}">
        <p14:creationId xmlns:p14="http://schemas.microsoft.com/office/powerpoint/2010/main" val="401777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43CD403-54AC-49B0-BCE8-20FF98AC2FFD}" type="datetimeFigureOut">
              <a:rPr lang="en-AU" smtClean="0"/>
              <a:t>16/12/2021</a:t>
            </a:fld>
            <a:endParaRPr lang="en-AU"/>
          </a:p>
        </p:txBody>
      </p:sp>
      <p:sp>
        <p:nvSpPr>
          <p:cNvPr id="4" name="Slide Number Placeholder 3"/>
          <p:cNvSpPr>
            <a:spLocks noGrp="1"/>
          </p:cNvSpPr>
          <p:nvPr>
            <p:ph type="sldNum" sz="quarter" idx="11"/>
          </p:nvPr>
        </p:nvSpPr>
        <p:spPr/>
        <p:txBody>
          <a:bodyPr/>
          <a:lstStyle/>
          <a:p>
            <a:fld id="{7E3E055E-1006-4691-A728-C6D4B59F1965}" type="slidenum">
              <a:rPr lang="en-AU" smtClean="0"/>
              <a:t>‹#›</a:t>
            </a:fld>
            <a:endParaRPr lang="en-AU"/>
          </a:p>
        </p:txBody>
      </p:sp>
      <p:sp>
        <p:nvSpPr>
          <p:cNvPr id="6" name="Content Placeholder 5"/>
          <p:cNvSpPr>
            <a:spLocks noGrp="1"/>
          </p:cNvSpPr>
          <p:nvPr>
            <p:ph sz="quarter" idx="12"/>
          </p:nvPr>
        </p:nvSpPr>
        <p:spPr>
          <a:xfrm>
            <a:off x="628650" y="1930400"/>
            <a:ext cx="6905625" cy="3937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80956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491201" cy="1325563"/>
          </a:xfrm>
          <a:prstGeom prst="rect">
            <a:avLst/>
          </a:prstGeom>
        </p:spPr>
        <p:txBody>
          <a:bodyPr/>
          <a:lstStyle/>
          <a:p>
            <a:r>
              <a:rPr lang="en-US" dirty="0"/>
              <a:t>Click to edit Master title style</a:t>
            </a:r>
            <a:endParaRPr lang="en-AU" dirty="0"/>
          </a:p>
        </p:txBody>
      </p:sp>
      <p:sp>
        <p:nvSpPr>
          <p:cNvPr id="4" name="Content Placeholder 3"/>
          <p:cNvSpPr>
            <a:spLocks noGrp="1"/>
          </p:cNvSpPr>
          <p:nvPr>
            <p:ph sz="quarter" idx="10"/>
          </p:nvPr>
        </p:nvSpPr>
        <p:spPr>
          <a:xfrm>
            <a:off x="628651" y="1870076"/>
            <a:ext cx="7962900" cy="445452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1949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p>
            <a:r>
              <a:rPr lang="en-US"/>
              <a:t>Click to edit Master title style</a:t>
            </a:r>
            <a:endParaRPr lang="en-AU"/>
          </a:p>
        </p:txBody>
      </p:sp>
      <p:sp>
        <p:nvSpPr>
          <p:cNvPr id="4" name="Content Placeholder 3"/>
          <p:cNvSpPr>
            <a:spLocks noGrp="1"/>
          </p:cNvSpPr>
          <p:nvPr>
            <p:ph sz="quarter" idx="10"/>
          </p:nvPr>
        </p:nvSpPr>
        <p:spPr>
          <a:xfrm>
            <a:off x="628650" y="1903414"/>
            <a:ext cx="7886700" cy="462207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41665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lvl1pPr>
              <a:defRPr b="0"/>
            </a:lvl1pPr>
          </a:lstStyle>
          <a:p>
            <a:r>
              <a:rPr lang="en-US" dirty="0"/>
              <a:t>Click to edit Master title style</a:t>
            </a:r>
            <a:endParaRPr lang="en-AU" dirty="0"/>
          </a:p>
        </p:txBody>
      </p:sp>
      <p:sp>
        <p:nvSpPr>
          <p:cNvPr id="4" name="Content Placeholder 3"/>
          <p:cNvSpPr>
            <a:spLocks noGrp="1"/>
          </p:cNvSpPr>
          <p:nvPr>
            <p:ph sz="quarter" idx="10"/>
          </p:nvPr>
        </p:nvSpPr>
        <p:spPr>
          <a:xfrm>
            <a:off x="628650" y="1903414"/>
            <a:ext cx="2952750" cy="462207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Content Placeholder 4"/>
          <p:cNvSpPr>
            <a:spLocks noGrp="1"/>
          </p:cNvSpPr>
          <p:nvPr>
            <p:ph sz="quarter" idx="11"/>
          </p:nvPr>
        </p:nvSpPr>
        <p:spPr>
          <a:xfrm>
            <a:off x="4102101" y="1903413"/>
            <a:ext cx="3416697" cy="4622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11854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1778-66AC-5A4B-9893-F282C914ABDD}"/>
              </a:ext>
            </a:extLst>
          </p:cNvPr>
          <p:cNvSpPr>
            <a:spLocks noGrp="1"/>
          </p:cNvSpPr>
          <p:nvPr>
            <p:ph type="ctrTitle"/>
          </p:nvPr>
        </p:nvSpPr>
        <p:spPr>
          <a:xfrm>
            <a:off x="1143000" y="1122363"/>
            <a:ext cx="6858000" cy="2387600"/>
          </a:xfrm>
        </p:spPr>
        <p:txBody>
          <a:bodyPr anchor="b"/>
          <a:lstStyle>
            <a:lvl1pPr algn="ctr">
              <a:defRPr sz="6000"/>
            </a:lvl1pPr>
          </a:lstStyle>
          <a:p>
            <a:r>
              <a:rPr lang="en-GB"/>
              <a:t>Click to edit Master title style</a:t>
            </a:r>
            <a:endParaRPr lang="en-AU"/>
          </a:p>
        </p:txBody>
      </p:sp>
      <p:sp>
        <p:nvSpPr>
          <p:cNvPr id="3" name="Subtitle 2">
            <a:extLst>
              <a:ext uri="{FF2B5EF4-FFF2-40B4-BE49-F238E27FC236}">
                <a16:creationId xmlns:a16="http://schemas.microsoft.com/office/drawing/2014/main" id="{C1266BFF-1C63-1D4E-A01E-5AD7C6E4CD3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U"/>
          </a:p>
        </p:txBody>
      </p:sp>
      <p:sp>
        <p:nvSpPr>
          <p:cNvPr id="4" name="Date Placeholder 3">
            <a:extLst>
              <a:ext uri="{FF2B5EF4-FFF2-40B4-BE49-F238E27FC236}">
                <a16:creationId xmlns:a16="http://schemas.microsoft.com/office/drawing/2014/main" id="{791454A2-47DE-1B4B-BF9B-6A8A80224A39}"/>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5" name="Footer Placeholder 4">
            <a:extLst>
              <a:ext uri="{FF2B5EF4-FFF2-40B4-BE49-F238E27FC236}">
                <a16:creationId xmlns:a16="http://schemas.microsoft.com/office/drawing/2014/main" id="{316F6A10-A751-1C47-A51C-60B5FB7D089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D48A859-67C0-4C42-BF6D-8A831208E8A7}"/>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4087984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F0F53-9165-C74E-B4D7-27EC3B9FE392}"/>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33912076-C39C-E84A-AA3C-60D40D82A88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ECF7BCCC-A7AA-2645-BFF8-2396F790A11A}"/>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5" name="Footer Placeholder 4">
            <a:extLst>
              <a:ext uri="{FF2B5EF4-FFF2-40B4-BE49-F238E27FC236}">
                <a16:creationId xmlns:a16="http://schemas.microsoft.com/office/drawing/2014/main" id="{F26FABD6-91A6-CD4C-9085-4E3BD0338B1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9464D6B-B375-8848-B51C-D8F9B5E93208}"/>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2529384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0432F-BFFC-AD4B-898E-A078FAC61C27}"/>
              </a:ext>
            </a:extLst>
          </p:cNvPr>
          <p:cNvSpPr>
            <a:spLocks noGrp="1"/>
          </p:cNvSpPr>
          <p:nvPr>
            <p:ph type="title"/>
          </p:nvPr>
        </p:nvSpPr>
        <p:spPr>
          <a:xfrm>
            <a:off x="623888" y="1709738"/>
            <a:ext cx="7886700" cy="2852737"/>
          </a:xfrm>
        </p:spPr>
        <p:txBody>
          <a:bodyPr anchor="b"/>
          <a:lstStyle>
            <a:lvl1pPr>
              <a:defRPr sz="6000"/>
            </a:lvl1pPr>
          </a:lstStyle>
          <a:p>
            <a:r>
              <a:rPr lang="en-GB"/>
              <a:t>Click to edit Master title style</a:t>
            </a:r>
            <a:endParaRPr lang="en-AU"/>
          </a:p>
        </p:txBody>
      </p:sp>
      <p:sp>
        <p:nvSpPr>
          <p:cNvPr id="3" name="Text Placeholder 2">
            <a:extLst>
              <a:ext uri="{FF2B5EF4-FFF2-40B4-BE49-F238E27FC236}">
                <a16:creationId xmlns:a16="http://schemas.microsoft.com/office/drawing/2014/main" id="{A8F917EB-CD24-7241-A2C6-4DE11114DF0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B8ECA18-FCCD-2746-B0D8-E860C2AD69C8}"/>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5" name="Footer Placeholder 4">
            <a:extLst>
              <a:ext uri="{FF2B5EF4-FFF2-40B4-BE49-F238E27FC236}">
                <a16:creationId xmlns:a16="http://schemas.microsoft.com/office/drawing/2014/main" id="{A3103E8E-B34A-4940-A27A-F9AB1C3E9D9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78D0299-99F6-CD41-AC21-D2F4B5330847}"/>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1605781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070C-D338-B048-96E7-8CB1A02EDF25}"/>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004ED3D5-8560-7947-9B5B-E726533BCAD4}"/>
              </a:ext>
            </a:extLst>
          </p:cNvPr>
          <p:cNvSpPr>
            <a:spLocks noGrp="1"/>
          </p:cNvSpPr>
          <p:nvPr>
            <p:ph sz="half" idx="1"/>
          </p:nvPr>
        </p:nvSpPr>
        <p:spPr>
          <a:xfrm>
            <a:off x="628650" y="1825625"/>
            <a:ext cx="38671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Content Placeholder 3">
            <a:extLst>
              <a:ext uri="{FF2B5EF4-FFF2-40B4-BE49-F238E27FC236}">
                <a16:creationId xmlns:a16="http://schemas.microsoft.com/office/drawing/2014/main" id="{8E0A6FAC-EE61-2646-B55F-A3B791069231}"/>
              </a:ext>
            </a:extLst>
          </p:cNvPr>
          <p:cNvSpPr>
            <a:spLocks noGrp="1"/>
          </p:cNvSpPr>
          <p:nvPr>
            <p:ph sz="half" idx="2"/>
          </p:nvPr>
        </p:nvSpPr>
        <p:spPr>
          <a:xfrm>
            <a:off x="4648200" y="1825625"/>
            <a:ext cx="38671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a:extLst>
              <a:ext uri="{FF2B5EF4-FFF2-40B4-BE49-F238E27FC236}">
                <a16:creationId xmlns:a16="http://schemas.microsoft.com/office/drawing/2014/main" id="{BD80D827-CC7C-F54C-AB34-E5E74DB3EC75}"/>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6" name="Footer Placeholder 5">
            <a:extLst>
              <a:ext uri="{FF2B5EF4-FFF2-40B4-BE49-F238E27FC236}">
                <a16:creationId xmlns:a16="http://schemas.microsoft.com/office/drawing/2014/main" id="{D2F46694-F678-7C44-880D-E85FFB34E19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3209314-CFD4-724A-A131-6C9CC54E179B}"/>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1288122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D61CB-211F-2A49-89ED-A697F55A29D2}"/>
              </a:ext>
            </a:extLst>
          </p:cNvPr>
          <p:cNvSpPr>
            <a:spLocks noGrp="1"/>
          </p:cNvSpPr>
          <p:nvPr>
            <p:ph type="title"/>
          </p:nvPr>
        </p:nvSpPr>
        <p:spPr>
          <a:xfrm>
            <a:off x="630238" y="365125"/>
            <a:ext cx="7886700" cy="1325563"/>
          </a:xfrm>
        </p:spPr>
        <p:txBody>
          <a:bodyPr/>
          <a:lstStyle/>
          <a:p>
            <a:r>
              <a:rPr lang="en-GB"/>
              <a:t>Click to edit Master title style</a:t>
            </a:r>
            <a:endParaRPr lang="en-AU"/>
          </a:p>
        </p:txBody>
      </p:sp>
      <p:sp>
        <p:nvSpPr>
          <p:cNvPr id="3" name="Text Placeholder 2">
            <a:extLst>
              <a:ext uri="{FF2B5EF4-FFF2-40B4-BE49-F238E27FC236}">
                <a16:creationId xmlns:a16="http://schemas.microsoft.com/office/drawing/2014/main" id="{FA4767B9-99E3-7A49-AE95-FAF4227F322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C1287A2-C047-BD45-A092-005DDCC07F06}"/>
              </a:ext>
            </a:extLst>
          </p:cNvPr>
          <p:cNvSpPr>
            <a:spLocks noGrp="1"/>
          </p:cNvSpPr>
          <p:nvPr>
            <p:ph sz="half" idx="2"/>
          </p:nvPr>
        </p:nvSpPr>
        <p:spPr>
          <a:xfrm>
            <a:off x="630238" y="2505075"/>
            <a:ext cx="38687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ext Placeholder 4">
            <a:extLst>
              <a:ext uri="{FF2B5EF4-FFF2-40B4-BE49-F238E27FC236}">
                <a16:creationId xmlns:a16="http://schemas.microsoft.com/office/drawing/2014/main" id="{07F50BD3-F4A7-AE40-89BB-0B322FE03C4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E852689-814B-1C43-98A7-49A4A9B3AE82}"/>
              </a:ext>
            </a:extLst>
          </p:cNvPr>
          <p:cNvSpPr>
            <a:spLocks noGrp="1"/>
          </p:cNvSpPr>
          <p:nvPr>
            <p:ph sz="quarter" idx="4"/>
          </p:nvPr>
        </p:nvSpPr>
        <p:spPr>
          <a:xfrm>
            <a:off x="4629150" y="2505075"/>
            <a:ext cx="38877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Date Placeholder 6">
            <a:extLst>
              <a:ext uri="{FF2B5EF4-FFF2-40B4-BE49-F238E27FC236}">
                <a16:creationId xmlns:a16="http://schemas.microsoft.com/office/drawing/2014/main" id="{68F3BBF2-9F8E-FE4B-A7F6-F38187CE8BD7}"/>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8" name="Footer Placeholder 7">
            <a:extLst>
              <a:ext uri="{FF2B5EF4-FFF2-40B4-BE49-F238E27FC236}">
                <a16:creationId xmlns:a16="http://schemas.microsoft.com/office/drawing/2014/main" id="{274203F8-DFCE-3E41-A2C2-D9544BD6284D}"/>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ECFA309F-B95F-7F4D-9B87-766EE1D25DCA}"/>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3082690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A2FF7-1B18-4A4E-88CF-C083BCC53D5D}"/>
              </a:ext>
            </a:extLst>
          </p:cNvPr>
          <p:cNvSpPr>
            <a:spLocks noGrp="1"/>
          </p:cNvSpPr>
          <p:nvPr>
            <p:ph type="title"/>
          </p:nvPr>
        </p:nvSpPr>
        <p:spPr/>
        <p:txBody>
          <a:bodyPr/>
          <a:lstStyle/>
          <a:p>
            <a:r>
              <a:rPr lang="en-GB"/>
              <a:t>Click to edit Master title style</a:t>
            </a:r>
            <a:endParaRPr lang="en-AU"/>
          </a:p>
        </p:txBody>
      </p:sp>
      <p:sp>
        <p:nvSpPr>
          <p:cNvPr id="3" name="Date Placeholder 2">
            <a:extLst>
              <a:ext uri="{FF2B5EF4-FFF2-40B4-BE49-F238E27FC236}">
                <a16:creationId xmlns:a16="http://schemas.microsoft.com/office/drawing/2014/main" id="{A53F5EAC-DDB4-484A-8F19-A3A321C55B09}"/>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4" name="Footer Placeholder 3">
            <a:extLst>
              <a:ext uri="{FF2B5EF4-FFF2-40B4-BE49-F238E27FC236}">
                <a16:creationId xmlns:a16="http://schemas.microsoft.com/office/drawing/2014/main" id="{68D525BB-5308-384E-815C-A9CFB397CAE5}"/>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36E34E5F-4C28-5948-8DBD-A875B90894CD}"/>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985348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B7AE13-2211-8A4E-BFDD-C0CDDCC62BBD}"/>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3" name="Footer Placeholder 2">
            <a:extLst>
              <a:ext uri="{FF2B5EF4-FFF2-40B4-BE49-F238E27FC236}">
                <a16:creationId xmlns:a16="http://schemas.microsoft.com/office/drawing/2014/main" id="{35AC7CA3-BF11-A548-8138-4BCCBB4C41A8}"/>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EF8B5D45-DE82-E84A-B1B1-B957DDF1175E}"/>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1786284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11BD3-A077-7945-BA59-540476493B9E}"/>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endParaRPr lang="en-AU"/>
          </a:p>
        </p:txBody>
      </p:sp>
      <p:sp>
        <p:nvSpPr>
          <p:cNvPr id="3" name="Content Placeholder 2">
            <a:extLst>
              <a:ext uri="{FF2B5EF4-FFF2-40B4-BE49-F238E27FC236}">
                <a16:creationId xmlns:a16="http://schemas.microsoft.com/office/drawing/2014/main" id="{574D3559-2A1E-B64E-8F39-29A0D04B9AD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a:extLst>
              <a:ext uri="{FF2B5EF4-FFF2-40B4-BE49-F238E27FC236}">
                <a16:creationId xmlns:a16="http://schemas.microsoft.com/office/drawing/2014/main" id="{6501A9E7-B9E5-FE48-B80D-5FF33A297BB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007BEF-59C3-0140-954E-0752130B9B35}"/>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6" name="Footer Placeholder 5">
            <a:extLst>
              <a:ext uri="{FF2B5EF4-FFF2-40B4-BE49-F238E27FC236}">
                <a16:creationId xmlns:a16="http://schemas.microsoft.com/office/drawing/2014/main" id="{A901C724-B783-A24E-AD48-2BA9E6775B7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B00C165-DC5F-BF4D-A2CF-117E11867503}"/>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1123622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1DC6E-F6D2-0048-AC84-EFC679E0E434}"/>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endParaRPr lang="en-AU"/>
          </a:p>
        </p:txBody>
      </p:sp>
      <p:sp>
        <p:nvSpPr>
          <p:cNvPr id="3" name="Picture Placeholder 2">
            <a:extLst>
              <a:ext uri="{FF2B5EF4-FFF2-40B4-BE49-F238E27FC236}">
                <a16:creationId xmlns:a16="http://schemas.microsoft.com/office/drawing/2014/main" id="{10F190D1-7061-714F-8245-F28957A8449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0760B51C-7FDE-4C4A-B7C0-D1D5D2369ED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6887703-37F6-5D40-8E77-AEC18B946D4B}"/>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6" name="Footer Placeholder 5">
            <a:extLst>
              <a:ext uri="{FF2B5EF4-FFF2-40B4-BE49-F238E27FC236}">
                <a16:creationId xmlns:a16="http://schemas.microsoft.com/office/drawing/2014/main" id="{DCEA6E49-1FA8-4F4D-A5B0-1E7F68CBBBD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D303813-B848-0845-B439-1F01353416AE}"/>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3476816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79EBA-788B-F24B-97FD-C0F7E6277AB4}"/>
              </a:ext>
            </a:extLst>
          </p:cNvPr>
          <p:cNvSpPr>
            <a:spLocks noGrp="1"/>
          </p:cNvSpPr>
          <p:nvPr>
            <p:ph type="title"/>
          </p:nvPr>
        </p:nvSpPr>
        <p:spPr/>
        <p:txBody>
          <a:bodyPr/>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9F058250-7300-C04B-94E9-DF69EE3BD5D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9BE354E6-1580-694B-B193-F0C45C748A6E}"/>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5" name="Footer Placeholder 4">
            <a:extLst>
              <a:ext uri="{FF2B5EF4-FFF2-40B4-BE49-F238E27FC236}">
                <a16:creationId xmlns:a16="http://schemas.microsoft.com/office/drawing/2014/main" id="{1B72B405-A03A-D24F-8039-865C6CCD0DA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072C913-C589-F148-AA82-B4AF18795A8C}"/>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1355537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22748A-74DF-E949-908D-AD89B1F5F91B}"/>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C8CA2593-FA29-0A4F-9582-7728D3075C00}"/>
              </a:ext>
            </a:extLst>
          </p:cNvPr>
          <p:cNvSpPr>
            <a:spLocks noGrp="1"/>
          </p:cNvSpPr>
          <p:nvPr>
            <p:ph type="body" orient="vert" idx="1"/>
          </p:nvPr>
        </p:nvSpPr>
        <p:spPr>
          <a:xfrm>
            <a:off x="628650" y="365125"/>
            <a:ext cx="57626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C82C6C3C-80D3-1F45-A7A4-90D4A2EB6745}"/>
              </a:ext>
            </a:extLst>
          </p:cNvPr>
          <p:cNvSpPr>
            <a:spLocks noGrp="1"/>
          </p:cNvSpPr>
          <p:nvPr>
            <p:ph type="dt" sz="half" idx="10"/>
          </p:nvPr>
        </p:nvSpPr>
        <p:spPr/>
        <p:txBody>
          <a:bodyPr/>
          <a:lstStyle/>
          <a:p>
            <a:fld id="{BC16E83E-E935-AB4D-970D-38CB4C03AE5E}" type="datetimeFigureOut">
              <a:rPr lang="en-AU" smtClean="0"/>
              <a:t>16/12/2021</a:t>
            </a:fld>
            <a:endParaRPr lang="en-AU"/>
          </a:p>
        </p:txBody>
      </p:sp>
      <p:sp>
        <p:nvSpPr>
          <p:cNvPr id="5" name="Footer Placeholder 4">
            <a:extLst>
              <a:ext uri="{FF2B5EF4-FFF2-40B4-BE49-F238E27FC236}">
                <a16:creationId xmlns:a16="http://schemas.microsoft.com/office/drawing/2014/main" id="{A926BA10-A020-1242-8905-916CE626166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2445865-B29D-C348-8E8E-C002B945341E}"/>
              </a:ext>
            </a:extLst>
          </p:cNvPr>
          <p:cNvSpPr>
            <a:spLocks noGrp="1"/>
          </p:cNvSpPr>
          <p:nvPr>
            <p:ph type="sldNum" sz="quarter" idx="12"/>
          </p:nvPr>
        </p:nvSpPr>
        <p:spPr/>
        <p:txBody>
          <a:bodyPr/>
          <a:lstStyle/>
          <a:p>
            <a:fld id="{18722541-7C1E-E148-83CD-A53196FB855D}" type="slidenum">
              <a:rPr lang="en-AU" smtClean="0"/>
              <a:t>‹#›</a:t>
            </a:fld>
            <a:endParaRPr lang="en-AU"/>
          </a:p>
        </p:txBody>
      </p:sp>
    </p:spTree>
    <p:extLst>
      <p:ext uri="{BB962C8B-B14F-4D97-AF65-F5344CB8AC3E}">
        <p14:creationId xmlns:p14="http://schemas.microsoft.com/office/powerpoint/2010/main" val="12385900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20516241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Online Image Placeholder 4"/>
          <p:cNvSpPr>
            <a:spLocks noGrp="1"/>
          </p:cNvSpPr>
          <p:nvPr>
            <p:ph type="clipArt" sz="quarter" idx="10"/>
          </p:nvPr>
        </p:nvSpPr>
        <p:spPr>
          <a:xfrm>
            <a:off x="733425" y="2273300"/>
            <a:ext cx="2771775" cy="2641600"/>
          </a:xfrm>
          <a:prstGeom prst="rect">
            <a:avLst/>
          </a:prstGeom>
        </p:spPr>
        <p:txBody>
          <a:bodyPr/>
          <a:lstStyle/>
          <a:p>
            <a:endParaRPr lang="en-AU" dirty="0"/>
          </a:p>
        </p:txBody>
      </p:sp>
      <p:sp>
        <p:nvSpPr>
          <p:cNvPr id="7" name="Picture Placeholder 6"/>
          <p:cNvSpPr>
            <a:spLocks noGrp="1"/>
          </p:cNvSpPr>
          <p:nvPr>
            <p:ph type="pic" sz="quarter" idx="11"/>
          </p:nvPr>
        </p:nvSpPr>
        <p:spPr>
          <a:xfrm>
            <a:off x="5743575" y="2273300"/>
            <a:ext cx="2771775" cy="2641600"/>
          </a:xfrm>
          <a:prstGeom prst="rect">
            <a:avLst/>
          </a:prstGeom>
        </p:spPr>
        <p:txBody>
          <a:bodyPr/>
          <a:lstStyle/>
          <a:p>
            <a:endParaRPr lang="en-AU"/>
          </a:p>
        </p:txBody>
      </p:sp>
    </p:spTree>
    <p:extLst>
      <p:ext uri="{BB962C8B-B14F-4D97-AF65-F5344CB8AC3E}">
        <p14:creationId xmlns:p14="http://schemas.microsoft.com/office/powerpoint/2010/main" val="4053139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4" name="Text Placeholder 3"/>
          <p:cNvSpPr>
            <a:spLocks noGrp="1"/>
          </p:cNvSpPr>
          <p:nvPr>
            <p:ph type="body" sz="quarter" idx="10"/>
          </p:nvPr>
        </p:nvSpPr>
        <p:spPr>
          <a:xfrm>
            <a:off x="819150" y="5092700"/>
            <a:ext cx="7877175" cy="1549400"/>
          </a:xfrm>
          <a:prstGeom prst="rect">
            <a:avLst/>
          </a:prstGeom>
        </p:spPr>
        <p:txBody>
          <a:bodyPr/>
          <a:lstStyle>
            <a:lvl1pPr marL="0" indent="0">
              <a:buNone/>
              <a:defRPr>
                <a:solidFill>
                  <a:schemeClr val="bg1"/>
                </a:solidFill>
                <a:latin typeface="Arial" panose="020B0604020202020204" pitchFamily="34" charset="0"/>
                <a:cs typeface="Arial" panose="020B0604020202020204" pitchFamily="34" charset="0"/>
              </a:defRPr>
            </a:lvl1pPr>
            <a:lvl2pPr marL="342900" indent="0">
              <a:buNone/>
              <a:defRPr>
                <a:solidFill>
                  <a:schemeClr val="bg1"/>
                </a:solidFill>
                <a:latin typeface="Arial" panose="020B0604020202020204" pitchFamily="34" charset="0"/>
                <a:cs typeface="Arial" panose="020B0604020202020204" pitchFamily="34" charset="0"/>
              </a:defRPr>
            </a:lvl2pPr>
            <a:lvl3pPr marL="685800" indent="0">
              <a:buNone/>
              <a:defRPr>
                <a:solidFill>
                  <a:schemeClr val="bg1"/>
                </a:solidFill>
                <a:latin typeface="Arial" panose="020B0604020202020204" pitchFamily="34" charset="0"/>
                <a:cs typeface="Arial" panose="020B0604020202020204" pitchFamily="34" charset="0"/>
              </a:defRPr>
            </a:lvl3pPr>
            <a:lvl4pPr marL="1028700" indent="0">
              <a:buNone/>
              <a:defRPr>
                <a:solidFill>
                  <a:schemeClr val="bg1"/>
                </a:solidFill>
                <a:latin typeface="Arial" panose="020B0604020202020204" pitchFamily="34" charset="0"/>
                <a:cs typeface="Arial" panose="020B0604020202020204" pitchFamily="34" charset="0"/>
              </a:defRPr>
            </a:lvl4pPr>
            <a:lvl5pPr marL="1371600" indent="0">
              <a:buNone/>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endParaRPr lang="en-US" dirty="0"/>
          </a:p>
        </p:txBody>
      </p:sp>
    </p:spTree>
    <p:extLst>
      <p:ext uri="{BB962C8B-B14F-4D97-AF65-F5344CB8AC3E}">
        <p14:creationId xmlns:p14="http://schemas.microsoft.com/office/powerpoint/2010/main" val="14432196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3523DE92-A298-4BA1-8A12-1C95D33288B5}" type="slidenum">
              <a:rPr lang="en-AU" smtClean="0"/>
              <a:pPr/>
              <a:t>‹#›</a:t>
            </a:fld>
            <a:endParaRPr lang="en-AU" dirty="0"/>
          </a:p>
        </p:txBody>
      </p:sp>
      <p:sp>
        <p:nvSpPr>
          <p:cNvPr id="4" name="Footer Placeholder 3"/>
          <p:cNvSpPr>
            <a:spLocks noGrp="1"/>
          </p:cNvSpPr>
          <p:nvPr>
            <p:ph type="ftr" sz="quarter" idx="11"/>
          </p:nvPr>
        </p:nvSpPr>
        <p:spPr>
          <a:xfrm>
            <a:off x="647700" y="6407151"/>
            <a:ext cx="3086100" cy="365125"/>
          </a:xfrm>
          <a:prstGeom prst="rect">
            <a:avLst/>
          </a:prstGeom>
        </p:spPr>
        <p:txBody>
          <a:bodyPr/>
          <a:lstStyle/>
          <a:p>
            <a:endParaRPr lang="en-US">
              <a:latin typeface="Arial" panose="020B0604020202020204" pitchFamily="34" charset="0"/>
              <a:cs typeface="Arial" panose="020B0604020202020204" pitchFamily="34" charset="0"/>
            </a:endParaRPr>
          </a:p>
          <a:p>
            <a:endParaRPr lang="en-AU" dirty="0"/>
          </a:p>
        </p:txBody>
      </p:sp>
      <p:sp>
        <p:nvSpPr>
          <p:cNvPr id="6" name="Content Placeholder 5"/>
          <p:cNvSpPr>
            <a:spLocks noGrp="1"/>
          </p:cNvSpPr>
          <p:nvPr>
            <p:ph sz="quarter" idx="12"/>
          </p:nvPr>
        </p:nvSpPr>
        <p:spPr>
          <a:xfrm>
            <a:off x="647700" y="1943100"/>
            <a:ext cx="6553200" cy="4191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832525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453157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48936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12028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075405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12/16/2021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60444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12/16/2021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409047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74931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03830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690977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354055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51311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247494"/>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
        <p:nvSpPr>
          <p:cNvPr id="7" name="Title 6"/>
          <p:cNvSpPr>
            <a:spLocks noGrp="1"/>
          </p:cNvSpPr>
          <p:nvPr>
            <p:ph type="title"/>
          </p:nvPr>
        </p:nvSpPr>
        <p:spPr>
          <a:xfrm>
            <a:off x="104217" y="55845"/>
            <a:ext cx="7886700" cy="1325563"/>
          </a:xfrm>
        </p:spPr>
        <p:txBody>
          <a:bodyPr/>
          <a:lstStyle/>
          <a:p>
            <a:r>
              <a:rPr lang="en-US"/>
              <a:t>Click to edit Master title style</a:t>
            </a:r>
            <a:endParaRPr lang="en-AU"/>
          </a:p>
        </p:txBody>
      </p:sp>
    </p:spTree>
    <p:extLst>
      <p:ext uri="{BB962C8B-B14F-4D97-AF65-F5344CB8AC3E}">
        <p14:creationId xmlns:p14="http://schemas.microsoft.com/office/powerpoint/2010/main" val="21728611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0040625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5494657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5332471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3561C505-66E0-4B2C-A263-C30CB4C73B94}" type="datetimeFigureOut">
              <a:rPr lang="en-AU" smtClean="0"/>
              <a:t>16/12/2021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1999398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3561C505-66E0-4B2C-A263-C30CB4C73B94}" type="datetimeFigureOut">
              <a:rPr lang="en-AU" smtClean="0"/>
              <a:t>16/12/2021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5509503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1C505-66E0-4B2C-A263-C30CB4C73B94}" type="datetimeFigureOut">
              <a:rPr lang="en-AU" smtClean="0"/>
              <a:t>16/12/2021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9677894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456276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373152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18642650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33998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3.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5.jpe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6.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6.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p:cNvPicPr>
          <p:nvPr userDrawn="1"/>
        </p:nvPicPr>
        <p:blipFill rotWithShape="1">
          <a:blip r:embed="rId8" cstate="email">
            <a:extLst>
              <a:ext uri="{28A0092B-C50C-407E-A947-70E740481C1C}">
                <a14:useLocalDpi xmlns:a14="http://schemas.microsoft.com/office/drawing/2010/main"/>
              </a:ext>
            </a:extLst>
          </a:blip>
          <a:srcRect/>
          <a:stretch/>
        </p:blipFill>
        <p:spPr>
          <a:xfrm>
            <a:off x="-60960" y="0"/>
            <a:ext cx="9204960" cy="1152000"/>
          </a:xfrm>
          <a:prstGeom prst="rect">
            <a:avLst/>
          </a:prstGeom>
        </p:spPr>
      </p:pic>
      <p:sp>
        <p:nvSpPr>
          <p:cNvPr id="2" name="Title Placeholder 1"/>
          <p:cNvSpPr>
            <a:spLocks noGrp="1"/>
          </p:cNvSpPr>
          <p:nvPr>
            <p:ph type="title"/>
          </p:nvPr>
        </p:nvSpPr>
        <p:spPr>
          <a:xfrm>
            <a:off x="628650" y="365126"/>
            <a:ext cx="69056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4" name="Text Placeholder 3"/>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Date Placeholder 4"/>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3CD403-54AC-49B0-BCE8-20FF98AC2FFD}" type="datetimeFigureOut">
              <a:rPr lang="en-AU" smtClean="0"/>
              <a:t>16/12/2021</a:t>
            </a:fld>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3634191078"/>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86" r:id="rId3"/>
    <p:sldLayoutId id="2147483680" r:id="rId4"/>
    <p:sldLayoutId id="2147483681" r:id="rId5"/>
    <p:sldLayoutId id="2147483690" r:id="rId6"/>
  </p:sldLayoutIdLst>
  <p:txStyles>
    <p:titleStyle>
      <a:lvl1pPr algn="l" defTabSz="685800" rtl="0" eaLnBrk="1" latinLnBrk="0" hangingPunct="1">
        <a:lnSpc>
          <a:spcPct val="90000"/>
        </a:lnSpc>
        <a:spcBef>
          <a:spcPct val="0"/>
        </a:spcBef>
        <a:buNone/>
        <a:defRPr sz="3300" b="1"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623401-AA2A-2D44-A986-6EBB8E170A8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GB" dirty="0"/>
              <a:t>Click to edit Master title style</a:t>
            </a:r>
            <a:endParaRPr lang="en-AU" dirty="0"/>
          </a:p>
        </p:txBody>
      </p:sp>
      <p:sp>
        <p:nvSpPr>
          <p:cNvPr id="3" name="Text Placeholder 2">
            <a:extLst>
              <a:ext uri="{FF2B5EF4-FFF2-40B4-BE49-F238E27FC236}">
                <a16:creationId xmlns:a16="http://schemas.microsoft.com/office/drawing/2014/main" id="{5A935E86-F277-9547-A861-CD541179C20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endParaRPr lang="en-GB" dirty="0"/>
          </a:p>
        </p:txBody>
      </p:sp>
      <p:sp>
        <p:nvSpPr>
          <p:cNvPr id="4" name="Date Placeholder 3">
            <a:extLst>
              <a:ext uri="{FF2B5EF4-FFF2-40B4-BE49-F238E27FC236}">
                <a16:creationId xmlns:a16="http://schemas.microsoft.com/office/drawing/2014/main" id="{21C3F17A-81AA-1142-A484-D9F0A5019C4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16E83E-E935-AB4D-970D-38CB4C03AE5E}" type="datetimeFigureOut">
              <a:rPr lang="en-AU" smtClean="0"/>
              <a:t>16/12/2021</a:t>
            </a:fld>
            <a:endParaRPr lang="en-AU"/>
          </a:p>
        </p:txBody>
      </p:sp>
      <p:sp>
        <p:nvSpPr>
          <p:cNvPr id="5" name="Footer Placeholder 4">
            <a:extLst>
              <a:ext uri="{FF2B5EF4-FFF2-40B4-BE49-F238E27FC236}">
                <a16:creationId xmlns:a16="http://schemas.microsoft.com/office/drawing/2014/main" id="{0A032508-C9FD-534C-A67C-173A391251C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F14ACF2D-3029-AF44-ADC9-AD9638D2443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722541-7C1E-E148-83CD-A53196FB855D}" type="slidenum">
              <a:rPr lang="en-AU" smtClean="0"/>
              <a:t>‹#›</a:t>
            </a:fld>
            <a:endParaRPr lang="en-AU"/>
          </a:p>
        </p:txBody>
      </p:sp>
    </p:spTree>
    <p:extLst>
      <p:ext uri="{BB962C8B-B14F-4D97-AF65-F5344CB8AC3E}">
        <p14:creationId xmlns:p14="http://schemas.microsoft.com/office/powerpoint/2010/main" val="182266079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0960" y="-80683"/>
            <a:ext cx="9248503" cy="6938683"/>
          </a:xfrm>
          <a:prstGeom prst="rect">
            <a:avLst/>
          </a:prstGeom>
        </p:spPr>
      </p:pic>
    </p:spTree>
    <p:extLst>
      <p:ext uri="{BB962C8B-B14F-4D97-AF65-F5344CB8AC3E}">
        <p14:creationId xmlns:p14="http://schemas.microsoft.com/office/powerpoint/2010/main" val="3336646731"/>
      </p:ext>
    </p:extLst>
  </p:cSld>
  <p:clrMap bg1="lt1" tx1="dk1" bg2="lt2" tx2="dk2" accent1="accent1" accent2="accent2" accent3="accent3" accent4="accent4" accent5="accent5" accent6="accent6" hlink="hlink" folHlink="folHlink"/>
  <p:sldLayoutIdLst>
    <p:sldLayoutId id="2147483684" r:id="rId1"/>
    <p:sldLayoutId id="2147483688" r:id="rId2"/>
    <p:sldLayoutId id="2147483689"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t="-1"/>
          <a:stretch/>
        </p:blipFill>
        <p:spPr>
          <a:xfrm>
            <a:off x="-60960" y="0"/>
            <a:ext cx="9204960" cy="6891251"/>
          </a:xfrm>
          <a:prstGeom prst="rect">
            <a:avLst/>
          </a:prstGeom>
        </p:spPr>
      </p:pic>
      <p:sp>
        <p:nvSpPr>
          <p:cNvPr id="2" name="Title Placeholder 1"/>
          <p:cNvSpPr>
            <a:spLocks noGrp="1"/>
          </p:cNvSpPr>
          <p:nvPr>
            <p:ph type="title"/>
          </p:nvPr>
        </p:nvSpPr>
        <p:spPr>
          <a:xfrm>
            <a:off x="628650" y="365126"/>
            <a:ext cx="69437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5" name="Text Placeholder 4"/>
          <p:cNvSpPr>
            <a:spLocks noGrp="1"/>
          </p:cNvSpPr>
          <p:nvPr>
            <p:ph type="body" idx="1"/>
          </p:nvPr>
        </p:nvSpPr>
        <p:spPr>
          <a:xfrm>
            <a:off x="628650" y="1825625"/>
            <a:ext cx="6943725"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5353050" y="6389775"/>
            <a:ext cx="20574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3523DE92-A298-4BA1-8A12-1C95D33288B5}" type="slidenum">
              <a:rPr lang="en-AU" smtClean="0"/>
              <a:pPr/>
              <a:t>‹#›</a:t>
            </a:fld>
            <a:endParaRPr lang="en-AU" dirty="0"/>
          </a:p>
        </p:txBody>
      </p:sp>
      <p:sp>
        <p:nvSpPr>
          <p:cNvPr id="8" name="Date Placeholder 7"/>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812649-D2F1-495C-A6D7-F9BEBEA50CD3}" type="datetimeFigureOut">
              <a:rPr lang="en-AU" smtClean="0"/>
              <a:t>16/12/2021</a:t>
            </a:fld>
            <a:endParaRPr lang="en-AU"/>
          </a:p>
        </p:txBody>
      </p:sp>
    </p:spTree>
    <p:extLst>
      <p:ext uri="{BB962C8B-B14F-4D97-AF65-F5344CB8AC3E}">
        <p14:creationId xmlns:p14="http://schemas.microsoft.com/office/powerpoint/2010/main" val="2996132542"/>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685800" rtl="0" eaLnBrk="1" latinLnBrk="0" hangingPunct="1">
        <a:lnSpc>
          <a:spcPct val="90000"/>
        </a:lnSpc>
        <a:spcBef>
          <a:spcPct val="0"/>
        </a:spcBef>
        <a:buNone/>
        <a:defRPr sz="3300" b="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7086" y="-13357"/>
            <a:ext cx="9239795" cy="6938683"/>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CD403-54AC-49B0-BCE8-20FF98AC2FFD}" type="datetimeFigureOut">
              <a:rPr lang="en-AU" smtClean="0"/>
              <a:t>16/12/2021</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24395924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3561C505-66E0-4B2C-A263-C30CB4C73B94}" type="datetimeFigureOut">
              <a:rPr lang="en-AU" smtClean="0"/>
              <a:pPr/>
              <a:t>16/12/2021</a:t>
            </a:fld>
            <a:endParaRPr lang="en-AU"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A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05D102BD-CA11-4784-9F5C-0405CA038AAD}" type="slidenum">
              <a:rPr lang="en-AU" smtClean="0"/>
              <a:pPr/>
              <a:t>‹#›</a:t>
            </a:fld>
            <a:endParaRPr lang="en-AU" dirty="0"/>
          </a:p>
        </p:txBody>
      </p:sp>
      <p:sp>
        <p:nvSpPr>
          <p:cNvPr id="7" name="Rectangle 6"/>
          <p:cNvSpPr/>
          <p:nvPr userDrawn="1"/>
        </p:nvSpPr>
        <p:spPr>
          <a:xfrm>
            <a:off x="3365" y="-7104"/>
            <a:ext cx="9282793" cy="1415405"/>
          </a:xfrm>
          <a:prstGeom prst="rect">
            <a:avLst/>
          </a:prstGeom>
          <a:solidFill>
            <a:srgbClr val="1222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0" i="0" dirty="0">
              <a:latin typeface="Arial" panose="020B0604020202020204" pitchFamily="34" charset="0"/>
            </a:endParaRPr>
          </a:p>
        </p:txBody>
      </p:sp>
      <p:pic>
        <p:nvPicPr>
          <p:cNvPr id="8" name="Picture 7"/>
          <p:cNvPicPr>
            <a:picLocks noChangeAspect="1"/>
          </p:cNvPicPr>
          <p:nvPr userDrawn="1"/>
        </p:nvPicPr>
        <p:blipFill rotWithShape="1">
          <a:blip r:embed="rId13" cstate="email">
            <a:extLst>
              <a:ext uri="{BEBA8EAE-BF5A-486C-A8C5-ECC9F3942E4B}">
                <a14:imgProps xmlns:a14="http://schemas.microsoft.com/office/drawing/2010/main">
                  <a14:imgLayer r:embed="rId14">
                    <a14:imgEffect>
                      <a14:backgroundRemoval t="8939" b="89385" l="9955" r="100000">
                        <a14:foregroundMark x1="90155" y1="32174" x2="90069" y2="56522"/>
                      </a14:backgroundRemoval>
                    </a14:imgEffect>
                  </a14:imgLayer>
                </a14:imgProps>
              </a:ext>
              <a:ext uri="{28A0092B-C50C-407E-A947-70E740481C1C}">
                <a14:useLocalDpi xmlns:a14="http://schemas.microsoft.com/office/drawing/2010/main"/>
              </a:ext>
            </a:extLst>
          </a:blip>
          <a:srcRect/>
          <a:stretch/>
        </p:blipFill>
        <p:spPr>
          <a:xfrm>
            <a:off x="-1876778" y="-62258"/>
            <a:ext cx="11002076" cy="1102171"/>
          </a:xfrm>
          <a:prstGeom prst="rect">
            <a:avLst/>
          </a:prstGeom>
        </p:spPr>
      </p:pic>
      <p:sp>
        <p:nvSpPr>
          <p:cNvPr id="2" name="Title Placeholder 1"/>
          <p:cNvSpPr>
            <a:spLocks noGrp="1"/>
          </p:cNvSpPr>
          <p:nvPr>
            <p:ph type="title"/>
          </p:nvPr>
        </p:nvSpPr>
        <p:spPr>
          <a:xfrm>
            <a:off x="104217" y="82739"/>
            <a:ext cx="78867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Tree>
    <p:extLst>
      <p:ext uri="{BB962C8B-B14F-4D97-AF65-F5344CB8AC3E}">
        <p14:creationId xmlns:p14="http://schemas.microsoft.com/office/powerpoint/2010/main" val="204138976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34.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3.tiff"/><Relationship Id="rId13" Type="http://schemas.openxmlformats.org/officeDocument/2006/relationships/image" Target="../media/image18.tiff"/><Relationship Id="rId3" Type="http://schemas.openxmlformats.org/officeDocument/2006/relationships/diagramLayout" Target="../diagrams/layout1.xml"/><Relationship Id="rId7" Type="http://schemas.openxmlformats.org/officeDocument/2006/relationships/image" Target="../media/image12.tiff"/><Relationship Id="rId12" Type="http://schemas.openxmlformats.org/officeDocument/2006/relationships/image" Target="../media/image17.tiff"/><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image" Target="../media/image16.tiff"/><Relationship Id="rId5" Type="http://schemas.openxmlformats.org/officeDocument/2006/relationships/diagramColors" Target="../diagrams/colors1.xml"/><Relationship Id="rId10" Type="http://schemas.openxmlformats.org/officeDocument/2006/relationships/image" Target="../media/image15.tiff"/><Relationship Id="rId4" Type="http://schemas.openxmlformats.org/officeDocument/2006/relationships/diagramQuickStyle" Target="../diagrams/quickStyle1.xml"/><Relationship Id="rId9" Type="http://schemas.openxmlformats.org/officeDocument/2006/relationships/image" Target="../media/image14.tiff"/><Relationship Id="rId14" Type="http://schemas.openxmlformats.org/officeDocument/2006/relationships/image" Target="../media/image19.tif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eg"/><Relationship Id="rId1" Type="http://schemas.openxmlformats.org/officeDocument/2006/relationships/slideLayout" Target="../slideLayouts/slideLayout1.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Layout" Target="../slideLayouts/slideLayout1.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7" Type="http://schemas.microsoft.com/office/2007/relationships/hdphoto" Target="../media/hdphoto2.wdp"/><Relationship Id="rId2" Type="http://schemas.openxmlformats.org/officeDocument/2006/relationships/image" Target="../media/image29.jpeg"/><Relationship Id="rId1" Type="http://schemas.openxmlformats.org/officeDocument/2006/relationships/slideLayout" Target="../slideLayouts/slideLayout38.xm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5.jpeg"/><Relationship Id="rId7" Type="http://schemas.openxmlformats.org/officeDocument/2006/relationships/image" Target="../media/image8.png"/><Relationship Id="rId2" Type="http://schemas.openxmlformats.org/officeDocument/2006/relationships/image" Target="../media/image34.tiff"/><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1.jpe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8.png"/><Relationship Id="rId4" Type="http://schemas.openxmlformats.org/officeDocument/2006/relationships/image" Target="../media/image47.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jpeg"/><Relationship Id="rId1" Type="http://schemas.openxmlformats.org/officeDocument/2006/relationships/slideLayout" Target="../slideLayouts/slideLayout1.xml"/><Relationship Id="rId5" Type="http://schemas.openxmlformats.org/officeDocument/2006/relationships/hyperlink" Target="https://icms.padlet.org/nassima_kennedy1/yzhbu4fptlg2rlex" TargetMode="Externa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2.jpeg"/><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7.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8" Type="http://schemas.openxmlformats.org/officeDocument/2006/relationships/image" Target="../media/image60.tiff"/><Relationship Id="rId3" Type="http://schemas.openxmlformats.org/officeDocument/2006/relationships/hyperlink" Target="https://www.planning.nsw.gov.au/Plans-for-your-area/Local-Planning-and-Zoning" TargetMode="External"/><Relationship Id="rId7" Type="http://schemas.openxmlformats.org/officeDocument/2006/relationships/image" Target="../media/image59.tiff"/><Relationship Id="rId2" Type="http://schemas.openxmlformats.org/officeDocument/2006/relationships/hyperlink" Target="https://quickstats.censusdata.abs.gov.au/census_services/getproduct/census/2016/quickstat/1" TargetMode="External"/><Relationship Id="rId1" Type="http://schemas.openxmlformats.org/officeDocument/2006/relationships/slideLayout" Target="../slideLayouts/slideLayout1.xml"/><Relationship Id="rId6" Type="http://schemas.openxmlformats.org/officeDocument/2006/relationships/image" Target="../media/image58.tiff"/><Relationship Id="rId5" Type="http://schemas.openxmlformats.org/officeDocument/2006/relationships/hyperlink" Target="https://thefoodpeople.co.uk/infographics/food-and-beverage-trends-2019-australia" TargetMode="External"/><Relationship Id="rId10" Type="http://schemas.openxmlformats.org/officeDocument/2006/relationships/image" Target="../media/image62.tiff"/><Relationship Id="rId4" Type="http://schemas.openxmlformats.org/officeDocument/2006/relationships/hyperlink" Target="https://www.census.gov/programs-surveys/metro-micro.html" TargetMode="External"/><Relationship Id="rId9" Type="http://schemas.openxmlformats.org/officeDocument/2006/relationships/image" Target="../media/image61.tiff"/></Relationships>
</file>

<file path=ppt/slides/_rels/slide2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64.jpe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hyperlink" Target="https://www.restohub.org/operations/planning/choosing-a-restaurant-location/" TargetMode="External"/><Relationship Id="rId7" Type="http://schemas.openxmlformats.org/officeDocument/2006/relationships/hyperlink" Target="https://www.gourmetmarketing.net/restaurant-essentials/choosing-a-restaurant-location/" TargetMode="External"/><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hyperlink" Target="https://www.theceomagazine.com/lifestyle/food-beverage/best-hidden-restaurants/" TargetMode="External"/><Relationship Id="rId5" Type="http://schemas.openxmlformats.org/officeDocument/2006/relationships/hyperlink" Target="https://www.youtube.com/watch?v=btcDbJ0u-j0" TargetMode="External"/><Relationship Id="rId4" Type="http://schemas.openxmlformats.org/officeDocument/2006/relationships/hyperlink" Target="https://www.youtube.com/watch?v=-Mj6-jHuSgU"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9FFB67-3BEF-48AE-9302-08DE77498AE2}"/>
              </a:ext>
            </a:extLst>
          </p:cNvPr>
          <p:cNvSpPr txBox="1"/>
          <p:nvPr/>
        </p:nvSpPr>
        <p:spPr>
          <a:xfrm>
            <a:off x="457200" y="1500717"/>
            <a:ext cx="8597348" cy="1077218"/>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HOS303A: International Restaurant Concepts </a:t>
            </a:r>
          </a:p>
          <a:p>
            <a:endParaRPr lang="en-AU" sz="32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29B7479-DFD8-4BA0-98EF-EFC3A05541D6}"/>
              </a:ext>
            </a:extLst>
          </p:cNvPr>
          <p:cNvSpPr txBox="1"/>
          <p:nvPr/>
        </p:nvSpPr>
        <p:spPr>
          <a:xfrm>
            <a:off x="3085508" y="5126450"/>
            <a:ext cx="270964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Topic 3  </a:t>
            </a:r>
            <a:endParaRPr lang="en-AU"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8137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349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2880" y="256540"/>
            <a:ext cx="877824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25" name="Straight Connector 24">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171700" y="5768204"/>
            <a:ext cx="4800600" cy="0"/>
          </a:xfrm>
          <a:prstGeom prst="line">
            <a:avLst/>
          </a:prstGeom>
          <a:ln>
            <a:solidFill>
              <a:srgbClr val="53493D"/>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E272D77-B548-5748-87FB-A8682D20FB97}"/>
              </a:ext>
            </a:extLst>
          </p:cNvPr>
          <p:cNvSpPr>
            <a:spLocks noGrp="1"/>
          </p:cNvSpPr>
          <p:nvPr>
            <p:ph type="title"/>
          </p:nvPr>
        </p:nvSpPr>
        <p:spPr>
          <a:xfrm>
            <a:off x="832485" y="4277356"/>
            <a:ext cx="7475220" cy="1560320"/>
          </a:xfrm>
        </p:spPr>
        <p:txBody>
          <a:bodyPr vert="horz" lIns="91440" tIns="45720" rIns="91440" bIns="45720" rtlCol="0" anchor="b">
            <a:normAutofit/>
          </a:bodyPr>
          <a:lstStyle/>
          <a:p>
            <a:pPr algn="ctr" defTabSz="914400"/>
            <a:r>
              <a:rPr lang="en-US" sz="3500">
                <a:solidFill>
                  <a:srgbClr val="53493D"/>
                </a:solidFill>
                <a:latin typeface="+mj-lt"/>
                <a:cs typeface="+mj-cs"/>
              </a:rPr>
              <a:t>International Restaurant Concepts</a:t>
            </a:r>
            <a:br>
              <a:rPr lang="en-US" sz="3500">
                <a:solidFill>
                  <a:srgbClr val="53493D"/>
                </a:solidFill>
                <a:latin typeface="+mj-lt"/>
                <a:cs typeface="+mj-cs"/>
              </a:rPr>
            </a:br>
            <a:r>
              <a:rPr lang="en-US" sz="3500">
                <a:solidFill>
                  <a:srgbClr val="53493D"/>
                </a:solidFill>
                <a:latin typeface="+mj-lt"/>
                <a:cs typeface="+mj-cs"/>
              </a:rPr>
              <a:t>Location, Location, Location</a:t>
            </a:r>
          </a:p>
        </p:txBody>
      </p:sp>
      <p:pic>
        <p:nvPicPr>
          <p:cNvPr id="4" name="Picture 3" descr="A view of a beach&#10;&#10;Description automatically generated">
            <a:extLst>
              <a:ext uri="{FF2B5EF4-FFF2-40B4-BE49-F238E27FC236}">
                <a16:creationId xmlns:a16="http://schemas.microsoft.com/office/drawing/2014/main" id="{D13AA47F-9671-BF49-B234-AC366298646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2880" y="256540"/>
            <a:ext cx="8778240" cy="3764276"/>
          </a:xfrm>
          <a:prstGeom prst="rect">
            <a:avLst/>
          </a:prstGeom>
        </p:spPr>
      </p:pic>
      <p:pic>
        <p:nvPicPr>
          <p:cNvPr id="18" name="Picture 17">
            <a:extLst>
              <a:ext uri="{FF2B5EF4-FFF2-40B4-BE49-F238E27FC236}">
                <a16:creationId xmlns:a16="http://schemas.microsoft.com/office/drawing/2014/main" id="{51168878-00FE-6B49-B8E2-A529969B7B45}"/>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
        <p:nvSpPr>
          <p:cNvPr id="3" name="Rectangle 2">
            <a:extLst>
              <a:ext uri="{FF2B5EF4-FFF2-40B4-BE49-F238E27FC236}">
                <a16:creationId xmlns:a16="http://schemas.microsoft.com/office/drawing/2014/main" id="{279124A0-352B-5C46-9C2B-B08E09268F00}"/>
              </a:ext>
            </a:extLst>
          </p:cNvPr>
          <p:cNvSpPr/>
          <p:nvPr/>
        </p:nvSpPr>
        <p:spPr>
          <a:xfrm>
            <a:off x="1187777" y="5837676"/>
            <a:ext cx="7032396" cy="369332"/>
          </a:xfrm>
          <a:prstGeom prst="rect">
            <a:avLst/>
          </a:prstGeom>
        </p:spPr>
        <p:txBody>
          <a:bodyPr wrap="square">
            <a:spAutoFit/>
          </a:bodyPr>
          <a:lstStyle/>
          <a:p>
            <a:pPr algn="ctr"/>
            <a:r>
              <a:rPr lang="en-AU" dirty="0"/>
              <a:t>Selecting a restaurant location is both a science and an art. </a:t>
            </a:r>
          </a:p>
        </p:txBody>
      </p:sp>
    </p:spTree>
    <p:extLst>
      <p:ext uri="{BB962C8B-B14F-4D97-AF65-F5344CB8AC3E}">
        <p14:creationId xmlns:p14="http://schemas.microsoft.com/office/powerpoint/2010/main" val="479093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7D006-6BE1-C64B-A669-B4B7816BB3B8}"/>
              </a:ext>
            </a:extLst>
          </p:cNvPr>
          <p:cNvSpPr>
            <a:spLocks noGrp="1"/>
          </p:cNvSpPr>
          <p:nvPr>
            <p:ph type="title"/>
          </p:nvPr>
        </p:nvSpPr>
        <p:spPr>
          <a:xfrm>
            <a:off x="224124" y="3942035"/>
            <a:ext cx="2468166" cy="2452687"/>
          </a:xfrm>
        </p:spPr>
        <p:txBody>
          <a:bodyPr anchor="ctr">
            <a:normAutofit/>
          </a:bodyPr>
          <a:lstStyle/>
          <a:p>
            <a:r>
              <a:rPr lang="en-AU" sz="3100" dirty="0">
                <a:solidFill>
                  <a:schemeClr val="tx2"/>
                </a:solidFill>
              </a:rPr>
              <a:t>Weekly Content</a:t>
            </a:r>
          </a:p>
        </p:txBody>
      </p:sp>
      <p:pic>
        <p:nvPicPr>
          <p:cNvPr id="4" name="Picture 3">
            <a:extLst>
              <a:ext uri="{FF2B5EF4-FFF2-40B4-BE49-F238E27FC236}">
                <a16:creationId xmlns:a16="http://schemas.microsoft.com/office/drawing/2014/main" id="{4DDA7136-03AB-1745-BFA2-87B244433FC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0B087DE7-90EE-C64D-8023-BABBFAC247A7}"/>
              </a:ext>
            </a:extLst>
          </p:cNvPr>
          <p:cNvSpPr>
            <a:spLocks noGrp="1"/>
          </p:cNvSpPr>
          <p:nvPr>
            <p:ph idx="1"/>
          </p:nvPr>
        </p:nvSpPr>
        <p:spPr>
          <a:xfrm>
            <a:off x="2522484" y="3826422"/>
            <a:ext cx="6397392" cy="2884423"/>
          </a:xfrm>
        </p:spPr>
        <p:txBody>
          <a:bodyPr anchor="ctr">
            <a:normAutofit fontScale="85000" lnSpcReduction="20000"/>
          </a:bodyPr>
          <a:lstStyle/>
          <a:p>
            <a:r>
              <a:rPr lang="en-AU" sz="2200" dirty="0"/>
              <a:t>The relationship between location, markets and concept</a:t>
            </a:r>
          </a:p>
          <a:p>
            <a:r>
              <a:rPr lang="en-AU" sz="2200" dirty="0"/>
              <a:t>Factors to take into consideration when choosing a location</a:t>
            </a:r>
          </a:p>
          <a:p>
            <a:pPr lvl="1"/>
            <a:r>
              <a:rPr lang="en-AU" sz="2200" dirty="0"/>
              <a:t>Accessibility/ Footfall and Traffic</a:t>
            </a:r>
          </a:p>
          <a:p>
            <a:pPr lvl="1"/>
            <a:r>
              <a:rPr lang="en-AU" sz="2200" dirty="0"/>
              <a:t>Proximity to other venues</a:t>
            </a:r>
          </a:p>
          <a:p>
            <a:pPr lvl="1"/>
            <a:r>
              <a:rPr lang="en-AU" sz="2200" dirty="0"/>
              <a:t>History of the site</a:t>
            </a:r>
          </a:p>
          <a:p>
            <a:r>
              <a:rPr lang="en-AU" sz="2200" dirty="0"/>
              <a:t>Hidden Locations</a:t>
            </a:r>
          </a:p>
          <a:p>
            <a:r>
              <a:rPr lang="en-AU" sz="2200" dirty="0"/>
              <a:t>Assessing the suitability of a location </a:t>
            </a:r>
          </a:p>
          <a:p>
            <a:r>
              <a:rPr lang="en-AU" sz="2200" dirty="0"/>
              <a:t>Examples of Target Markets and Locations</a:t>
            </a:r>
          </a:p>
          <a:p>
            <a:endParaRPr lang="en-AU" sz="1500" dirty="0"/>
          </a:p>
        </p:txBody>
      </p:sp>
      <p:pic>
        <p:nvPicPr>
          <p:cNvPr id="5" name="Picture 4">
            <a:extLst>
              <a:ext uri="{FF2B5EF4-FFF2-40B4-BE49-F238E27FC236}">
                <a16:creationId xmlns:a16="http://schemas.microsoft.com/office/drawing/2014/main" id="{7696BF1C-8A52-3842-ABB6-EE47909C4605}"/>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141924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outdoor, clock, building, street&#10;&#10;Description automatically generated">
            <a:extLst>
              <a:ext uri="{FF2B5EF4-FFF2-40B4-BE49-F238E27FC236}">
                <a16:creationId xmlns:a16="http://schemas.microsoft.com/office/drawing/2014/main" id="{7A698971-68CD-7E4F-BC01-B121B47E8B54}"/>
              </a:ext>
            </a:extLst>
          </p:cNvPr>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b="-2"/>
          <a:stretch/>
        </p:blipFill>
        <p:spPr>
          <a:xfrm>
            <a:off x="20" y="1"/>
            <a:ext cx="9143980" cy="6857999"/>
          </a:xfrm>
          <a:prstGeom prst="rect">
            <a:avLst/>
          </a:prstGeom>
        </p:spPr>
      </p:pic>
      <p:sp>
        <p:nvSpPr>
          <p:cNvPr id="2" name="Title 1">
            <a:extLst>
              <a:ext uri="{FF2B5EF4-FFF2-40B4-BE49-F238E27FC236}">
                <a16:creationId xmlns:a16="http://schemas.microsoft.com/office/drawing/2014/main" id="{C09DCDD7-F8D8-804A-9715-951982A81D70}"/>
              </a:ext>
            </a:extLst>
          </p:cNvPr>
          <p:cNvSpPr>
            <a:spLocks noGrp="1"/>
          </p:cNvSpPr>
          <p:nvPr>
            <p:ph type="title"/>
          </p:nvPr>
        </p:nvSpPr>
        <p:spPr>
          <a:xfrm>
            <a:off x="1143000" y="1122362"/>
            <a:ext cx="6858000" cy="1799514"/>
          </a:xfrm>
        </p:spPr>
        <p:txBody>
          <a:bodyPr vert="horz" lIns="91440" tIns="45720" rIns="91440" bIns="45720" rtlCol="0" anchor="b">
            <a:normAutofit/>
          </a:bodyPr>
          <a:lstStyle/>
          <a:p>
            <a:pPr algn="ctr" defTabSz="914400"/>
            <a:r>
              <a:rPr lang="en-US" sz="4500" dirty="0">
                <a:solidFill>
                  <a:srgbClr val="FFFFFF"/>
                </a:solidFill>
                <a:latin typeface="+mj-lt"/>
                <a:cs typeface="+mj-cs"/>
              </a:rPr>
              <a:t>3.1: Pre-class Activity Review</a:t>
            </a:r>
          </a:p>
        </p:txBody>
      </p:sp>
      <p:sp>
        <p:nvSpPr>
          <p:cNvPr id="4" name="Text Placeholder 3">
            <a:extLst>
              <a:ext uri="{FF2B5EF4-FFF2-40B4-BE49-F238E27FC236}">
                <a16:creationId xmlns:a16="http://schemas.microsoft.com/office/drawing/2014/main" id="{5652CED7-4A77-854A-B1C8-CB7EADE8C888}"/>
              </a:ext>
            </a:extLst>
          </p:cNvPr>
          <p:cNvSpPr>
            <a:spLocks noGrp="1"/>
          </p:cNvSpPr>
          <p:nvPr>
            <p:ph type="body" sz="quarter" idx="10"/>
          </p:nvPr>
        </p:nvSpPr>
        <p:spPr>
          <a:xfrm>
            <a:off x="1489842" y="3834102"/>
            <a:ext cx="6858000" cy="1610257"/>
          </a:xfrm>
          <a:solidFill>
            <a:schemeClr val="bg1">
              <a:alpha val="30000"/>
            </a:schemeClr>
          </a:solidFill>
        </p:spPr>
        <p:txBody>
          <a:bodyPr vert="horz" lIns="91440" tIns="45720" rIns="91440" bIns="45720" rtlCol="0">
            <a:normAutofit fontScale="77500" lnSpcReduction="20000"/>
          </a:bodyPr>
          <a:lstStyle/>
          <a:p>
            <a:pPr marL="0" indent="0" algn="ctr" defTabSz="914400">
              <a:spcBef>
                <a:spcPts val="1000"/>
              </a:spcBef>
              <a:buNone/>
            </a:pPr>
            <a:r>
              <a:rPr lang="en-US" sz="2400" dirty="0">
                <a:solidFill>
                  <a:srgbClr val="FFFFFF"/>
                </a:solidFill>
                <a:latin typeface="+mn-lt"/>
                <a:cs typeface="+mn-cs"/>
              </a:rPr>
              <a:t>This week, we’re exploring choosing the right location for a restaurant concept. </a:t>
            </a:r>
          </a:p>
          <a:p>
            <a:pPr marL="0" indent="0" algn="ctr" defTabSz="914400">
              <a:spcBef>
                <a:spcPts val="1000"/>
              </a:spcBef>
              <a:buNone/>
            </a:pPr>
            <a:endParaRPr lang="en-US" sz="2400" dirty="0">
              <a:solidFill>
                <a:srgbClr val="FFFFFF"/>
              </a:solidFill>
              <a:latin typeface="+mn-lt"/>
              <a:cs typeface="+mn-cs"/>
            </a:endParaRPr>
          </a:p>
          <a:p>
            <a:pPr marL="0" indent="0" algn="ctr" defTabSz="914400">
              <a:spcBef>
                <a:spcPts val="1000"/>
              </a:spcBef>
              <a:buNone/>
            </a:pPr>
            <a:r>
              <a:rPr lang="en-US" sz="2400" dirty="0">
                <a:solidFill>
                  <a:srgbClr val="FFFFFF"/>
                </a:solidFill>
                <a:latin typeface="+mn-lt"/>
                <a:cs typeface="+mn-cs"/>
              </a:rPr>
              <a:t>This is closely related to target markets, so ensure you’ve refreshed your memory from last week’s content and completed the quiz in preparation for today’s class.</a:t>
            </a:r>
          </a:p>
        </p:txBody>
      </p:sp>
      <p:pic>
        <p:nvPicPr>
          <p:cNvPr id="8" name="Picture 7">
            <a:extLst>
              <a:ext uri="{FF2B5EF4-FFF2-40B4-BE49-F238E27FC236}">
                <a16:creationId xmlns:a16="http://schemas.microsoft.com/office/drawing/2014/main" id="{946AC79C-599D-9C4F-A570-D0AAD64853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8523" y="6134965"/>
            <a:ext cx="1324305" cy="619113"/>
          </a:xfrm>
          <a:prstGeom prst="rect">
            <a:avLst/>
          </a:prstGeom>
        </p:spPr>
      </p:pic>
      <p:pic>
        <p:nvPicPr>
          <p:cNvPr id="9" name="Picture 8">
            <a:extLst>
              <a:ext uri="{FF2B5EF4-FFF2-40B4-BE49-F238E27FC236}">
                <a16:creationId xmlns:a16="http://schemas.microsoft.com/office/drawing/2014/main" id="{894EBF7D-8C0D-F644-A2E8-89908E63A3E2}"/>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145406669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D22A2A40-D258-194D-B670-B59D35F0A87E}"/>
              </a:ext>
            </a:extLst>
          </p:cNvPr>
          <p:cNvGraphicFramePr/>
          <p:nvPr>
            <p:extLst>
              <p:ext uri="{D42A27DB-BD31-4B8C-83A1-F6EECF244321}">
                <p14:modId xmlns:p14="http://schemas.microsoft.com/office/powerpoint/2010/main" val="1783583057"/>
              </p:ext>
            </p:extLst>
          </p:nvPr>
        </p:nvGraphicFramePr>
        <p:xfrm>
          <a:off x="457199" y="738131"/>
          <a:ext cx="8229601" cy="55635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77BE67AC-CC18-8E4A-A144-981DC32D7F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5205" y="5905384"/>
            <a:ext cx="396264" cy="396264"/>
          </a:xfrm>
          <a:prstGeom prst="rect">
            <a:avLst/>
          </a:prstGeom>
        </p:spPr>
      </p:pic>
      <p:pic>
        <p:nvPicPr>
          <p:cNvPr id="11" name="Picture 10">
            <a:extLst>
              <a:ext uri="{FF2B5EF4-FFF2-40B4-BE49-F238E27FC236}">
                <a16:creationId xmlns:a16="http://schemas.microsoft.com/office/drawing/2014/main" id="{C045F338-ADF9-AF4D-9D45-94DCFAFF464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90364" y="3861411"/>
            <a:ext cx="780822" cy="396608"/>
          </a:xfrm>
          <a:prstGeom prst="rect">
            <a:avLst/>
          </a:prstGeom>
        </p:spPr>
      </p:pic>
      <p:pic>
        <p:nvPicPr>
          <p:cNvPr id="8" name="Picture 7">
            <a:extLst>
              <a:ext uri="{FF2B5EF4-FFF2-40B4-BE49-F238E27FC236}">
                <a16:creationId xmlns:a16="http://schemas.microsoft.com/office/drawing/2014/main" id="{A87AF065-6916-8244-9065-9DF2F8466A6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84583" y="2159306"/>
            <a:ext cx="621963" cy="451692"/>
          </a:xfrm>
          <a:prstGeom prst="rect">
            <a:avLst/>
          </a:prstGeom>
        </p:spPr>
      </p:pic>
      <p:pic>
        <p:nvPicPr>
          <p:cNvPr id="12" name="Picture 11">
            <a:extLst>
              <a:ext uri="{FF2B5EF4-FFF2-40B4-BE49-F238E27FC236}">
                <a16:creationId xmlns:a16="http://schemas.microsoft.com/office/drawing/2014/main" id="{0D451E35-74A4-E84F-BAFE-4D8C6CDACCF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773337" y="760125"/>
            <a:ext cx="536107" cy="505937"/>
          </a:xfrm>
          <a:prstGeom prst="rect">
            <a:avLst/>
          </a:prstGeom>
        </p:spPr>
      </p:pic>
      <p:pic>
        <p:nvPicPr>
          <p:cNvPr id="13" name="Picture 12">
            <a:extLst>
              <a:ext uri="{FF2B5EF4-FFF2-40B4-BE49-F238E27FC236}">
                <a16:creationId xmlns:a16="http://schemas.microsoft.com/office/drawing/2014/main" id="{7880B043-505E-B74F-A75F-3F9220BC4E1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412081" y="5347436"/>
            <a:ext cx="394465" cy="412395"/>
          </a:xfrm>
          <a:prstGeom prst="rect">
            <a:avLst/>
          </a:prstGeom>
        </p:spPr>
      </p:pic>
      <p:pic>
        <p:nvPicPr>
          <p:cNvPr id="15" name="Picture 14">
            <a:extLst>
              <a:ext uri="{FF2B5EF4-FFF2-40B4-BE49-F238E27FC236}">
                <a16:creationId xmlns:a16="http://schemas.microsoft.com/office/drawing/2014/main" id="{04161A2A-8873-6443-A7CC-58F0C489344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15567" y="5413880"/>
            <a:ext cx="516353" cy="523300"/>
          </a:xfrm>
          <a:prstGeom prst="rect">
            <a:avLst/>
          </a:prstGeom>
        </p:spPr>
      </p:pic>
      <p:pic>
        <p:nvPicPr>
          <p:cNvPr id="16" name="Picture 15">
            <a:extLst>
              <a:ext uri="{FF2B5EF4-FFF2-40B4-BE49-F238E27FC236}">
                <a16:creationId xmlns:a16="http://schemas.microsoft.com/office/drawing/2014/main" id="{407FC499-E7D5-5D42-AD85-9F5B98454D7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92267" y="3816654"/>
            <a:ext cx="523300" cy="523300"/>
          </a:xfrm>
          <a:prstGeom prst="rect">
            <a:avLst/>
          </a:prstGeom>
        </p:spPr>
      </p:pic>
      <p:pic>
        <p:nvPicPr>
          <p:cNvPr id="17" name="Picture 16">
            <a:extLst>
              <a:ext uri="{FF2B5EF4-FFF2-40B4-BE49-F238E27FC236}">
                <a16:creationId xmlns:a16="http://schemas.microsoft.com/office/drawing/2014/main" id="{6504E408-216A-C746-8F6C-828DB3C3AD9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215567" y="1128535"/>
            <a:ext cx="726425" cy="726425"/>
          </a:xfrm>
          <a:prstGeom prst="rect">
            <a:avLst/>
          </a:prstGeom>
        </p:spPr>
      </p:pic>
      <p:sp>
        <p:nvSpPr>
          <p:cNvPr id="14" name="Rectangle 13">
            <a:extLst>
              <a:ext uri="{FF2B5EF4-FFF2-40B4-BE49-F238E27FC236}">
                <a16:creationId xmlns:a16="http://schemas.microsoft.com/office/drawing/2014/main" id="{90AD41ED-474C-EB4C-9588-541B61B2A730}"/>
              </a:ext>
            </a:extLst>
          </p:cNvPr>
          <p:cNvSpPr/>
          <p:nvPr/>
        </p:nvSpPr>
        <p:spPr>
          <a:xfrm>
            <a:off x="0" y="6581001"/>
            <a:ext cx="346888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(Walker, 2014, page 67)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02990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late of food on a table&#10;&#10;Description automatically generated">
            <a:extLst>
              <a:ext uri="{FF2B5EF4-FFF2-40B4-BE49-F238E27FC236}">
                <a16:creationId xmlns:a16="http://schemas.microsoft.com/office/drawing/2014/main" id="{2FD0206C-2FA6-CB44-AD24-13E52DC1D7C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724CD679-7405-4CD3-A92A-9469F279A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3" y="321176"/>
            <a:ext cx="430169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1">
            <a:extLst>
              <a:ext uri="{FF2B5EF4-FFF2-40B4-BE49-F238E27FC236}">
                <a16:creationId xmlns:a16="http://schemas.microsoft.com/office/drawing/2014/main" id="{F6296B9A-1D05-7346-B139-FA2545A51E14}"/>
              </a:ext>
            </a:extLst>
          </p:cNvPr>
          <p:cNvSpPr>
            <a:spLocks noGrp="1"/>
          </p:cNvSpPr>
          <p:nvPr>
            <p:ph type="title"/>
          </p:nvPr>
        </p:nvSpPr>
        <p:spPr>
          <a:xfrm>
            <a:off x="446103" y="640263"/>
            <a:ext cx="3915950" cy="1344975"/>
          </a:xfrm>
        </p:spPr>
        <p:txBody>
          <a:bodyPr vert="horz" lIns="91440" tIns="45720" rIns="91440" bIns="45720" rtlCol="0" anchor="ctr">
            <a:normAutofit fontScale="90000"/>
          </a:bodyPr>
          <a:lstStyle/>
          <a:p>
            <a:pPr defTabSz="914400"/>
            <a:r>
              <a:rPr lang="en-US" sz="2700" dirty="0">
                <a:solidFill>
                  <a:schemeClr val="tx2"/>
                </a:solidFill>
                <a:latin typeface="+mj-lt"/>
                <a:cs typeface="+mj-cs"/>
              </a:rPr>
              <a:t>Activity 3.2</a:t>
            </a:r>
            <a:br>
              <a:rPr lang="en-US" sz="2700" dirty="0">
                <a:latin typeface="+mj-lt"/>
                <a:cs typeface="+mj-cs"/>
              </a:rPr>
            </a:br>
            <a:r>
              <a:rPr lang="en-US" sz="2700" dirty="0">
                <a:latin typeface="+mj-lt"/>
                <a:cs typeface="+mj-cs"/>
              </a:rPr>
              <a:t>Review of your Competitor Demographic Analysis from last week </a:t>
            </a:r>
            <a:r>
              <a:rPr lang="en-US" sz="2200" i="1" dirty="0">
                <a:latin typeface="+mj-lt"/>
                <a:cs typeface="+mj-cs"/>
              </a:rPr>
              <a:t>(</a:t>
            </a:r>
            <a:r>
              <a:rPr lang="en-US" sz="2200" i="1" dirty="0"/>
              <a:t>Activity 2.3)</a:t>
            </a:r>
            <a:endParaRPr lang="en-US" sz="2200" i="1" dirty="0">
              <a:latin typeface="+mj-lt"/>
              <a:cs typeface="+mj-cs"/>
            </a:endParaRPr>
          </a:p>
        </p:txBody>
      </p:sp>
      <p:sp>
        <p:nvSpPr>
          <p:cNvPr id="3" name="Text Placeholder 2">
            <a:extLst>
              <a:ext uri="{FF2B5EF4-FFF2-40B4-BE49-F238E27FC236}">
                <a16:creationId xmlns:a16="http://schemas.microsoft.com/office/drawing/2014/main" id="{2749B279-699C-D744-9FD8-65335ABEBCC0}"/>
              </a:ext>
            </a:extLst>
          </p:cNvPr>
          <p:cNvSpPr>
            <a:spLocks noGrp="1"/>
          </p:cNvSpPr>
          <p:nvPr>
            <p:ph type="body" sz="quarter" idx="10"/>
          </p:nvPr>
        </p:nvSpPr>
        <p:spPr>
          <a:xfrm>
            <a:off x="446103" y="2588902"/>
            <a:ext cx="3926618" cy="3773010"/>
          </a:xfrm>
        </p:spPr>
        <p:txBody>
          <a:bodyPr vert="horz" lIns="91440" tIns="45720" rIns="91440" bIns="45720" rtlCol="0">
            <a:normAutofit/>
          </a:bodyPr>
          <a:lstStyle/>
          <a:p>
            <a:pPr marL="0" indent="0" defTabSz="914400">
              <a:buNone/>
            </a:pPr>
            <a:r>
              <a:rPr lang="en-AU" dirty="0">
                <a:latin typeface="+mn-lt"/>
                <a:cs typeface="+mn-cs"/>
              </a:rPr>
              <a:t>Select a Restaurant Concept (Café, Thai restaurant etc.) in your neighbourhood.</a:t>
            </a:r>
          </a:p>
          <a:p>
            <a:pPr marL="0" indent="0" defTabSz="914400">
              <a:buNone/>
            </a:pPr>
            <a:endParaRPr lang="en-AU" dirty="0">
              <a:latin typeface="+mn-lt"/>
              <a:cs typeface="+mn-cs"/>
            </a:endParaRPr>
          </a:p>
          <a:p>
            <a:pPr marL="0" indent="0" defTabSz="914400">
              <a:buNone/>
            </a:pPr>
            <a:r>
              <a:rPr lang="en-AU" dirty="0">
                <a:latin typeface="+mn-lt"/>
                <a:cs typeface="+mn-cs"/>
              </a:rPr>
              <a:t>You completed the Competitor Demographic Analysis template on Moodle. Now share your findings with the class.</a:t>
            </a:r>
          </a:p>
        </p:txBody>
      </p:sp>
      <p:pic>
        <p:nvPicPr>
          <p:cNvPr id="8" name="Picture 7">
            <a:extLst>
              <a:ext uri="{FF2B5EF4-FFF2-40B4-BE49-F238E27FC236}">
                <a16:creationId xmlns:a16="http://schemas.microsoft.com/office/drawing/2014/main" id="{BF31DBCD-4715-0840-B211-3B91B41CEEA0}"/>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Tree>
    <p:extLst>
      <p:ext uri="{BB962C8B-B14F-4D97-AF65-F5344CB8AC3E}">
        <p14:creationId xmlns:p14="http://schemas.microsoft.com/office/powerpoint/2010/main" val="455412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C147E-5C7E-FA4F-A560-10C315725215}"/>
              </a:ext>
            </a:extLst>
          </p:cNvPr>
          <p:cNvSpPr>
            <a:spLocks noGrp="1"/>
          </p:cNvSpPr>
          <p:nvPr>
            <p:ph type="title"/>
          </p:nvPr>
        </p:nvSpPr>
        <p:spPr>
          <a:xfrm>
            <a:off x="360759" y="3752849"/>
            <a:ext cx="2468166" cy="2452687"/>
          </a:xfrm>
        </p:spPr>
        <p:txBody>
          <a:bodyPr vert="horz" lIns="91440" tIns="45720" rIns="91440" bIns="45720" rtlCol="0" anchor="ctr">
            <a:normAutofit/>
          </a:bodyPr>
          <a:lstStyle/>
          <a:p>
            <a:pPr defTabSz="914400"/>
            <a:r>
              <a:rPr lang="en-US" sz="3100" dirty="0">
                <a:solidFill>
                  <a:schemeClr val="tx2"/>
                </a:solidFill>
                <a:latin typeface="+mj-lt"/>
                <a:cs typeface="+mj-cs"/>
              </a:rPr>
              <a:t>Activity 3.3</a:t>
            </a:r>
          </a:p>
        </p:txBody>
      </p:sp>
      <p:pic>
        <p:nvPicPr>
          <p:cNvPr id="5" name="Picture 4" descr="A sign above a store&#10;&#10;Description automatically generated">
            <a:extLst>
              <a:ext uri="{FF2B5EF4-FFF2-40B4-BE49-F238E27FC236}">
                <a16:creationId xmlns:a16="http://schemas.microsoft.com/office/drawing/2014/main" id="{F6F930BE-F293-144A-B148-19AF9C4BDF0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 Placeholder 2">
            <a:extLst>
              <a:ext uri="{FF2B5EF4-FFF2-40B4-BE49-F238E27FC236}">
                <a16:creationId xmlns:a16="http://schemas.microsoft.com/office/drawing/2014/main" id="{6CD37BDE-49C1-D642-B90D-9E26FB4F2EDB}"/>
              </a:ext>
            </a:extLst>
          </p:cNvPr>
          <p:cNvSpPr>
            <a:spLocks noGrp="1"/>
          </p:cNvSpPr>
          <p:nvPr>
            <p:ph type="body" sz="quarter" idx="10"/>
          </p:nvPr>
        </p:nvSpPr>
        <p:spPr>
          <a:xfrm>
            <a:off x="2929813" y="4172229"/>
            <a:ext cx="6104160" cy="2452687"/>
          </a:xfrm>
        </p:spPr>
        <p:txBody>
          <a:bodyPr vert="horz" lIns="91440" tIns="45720" rIns="91440" bIns="45720" rtlCol="0" anchor="ctr">
            <a:noAutofit/>
          </a:bodyPr>
          <a:lstStyle/>
          <a:p>
            <a:pPr marL="0" indent="0" defTabSz="914400">
              <a:buNone/>
            </a:pPr>
            <a:r>
              <a:rPr lang="en-US" sz="2000" dirty="0">
                <a:latin typeface="+mn-lt"/>
                <a:cs typeface="+mn-cs"/>
              </a:rPr>
              <a:t>Reflect</a:t>
            </a:r>
          </a:p>
          <a:p>
            <a:pPr marL="0" indent="-228600" defTabSz="914400"/>
            <a:endParaRPr lang="en-US" sz="2000" dirty="0">
              <a:latin typeface="+mn-lt"/>
              <a:cs typeface="+mn-cs"/>
            </a:endParaRPr>
          </a:p>
          <a:p>
            <a:pPr indent="-228600" defTabSz="914400"/>
            <a:r>
              <a:rPr lang="en-US" sz="2000" dirty="0">
                <a:latin typeface="+mn-lt"/>
                <a:cs typeface="+mn-cs"/>
              </a:rPr>
              <a:t>When was the last time you experienced a new food and beverage venue? </a:t>
            </a:r>
          </a:p>
          <a:p>
            <a:pPr indent="-228600" defTabSz="914400"/>
            <a:endParaRPr lang="en-US" sz="2000" dirty="0">
              <a:latin typeface="+mn-lt"/>
              <a:cs typeface="+mn-cs"/>
            </a:endParaRPr>
          </a:p>
          <a:p>
            <a:pPr indent="-228600" defTabSz="914400"/>
            <a:r>
              <a:rPr lang="en-US" sz="2000" dirty="0">
                <a:latin typeface="+mn-lt"/>
                <a:cs typeface="+mn-cs"/>
              </a:rPr>
              <a:t>What was the reason behind your decision to do so? Online review, word of mouth, walked past etc.?</a:t>
            </a:r>
          </a:p>
        </p:txBody>
      </p:sp>
      <p:pic>
        <p:nvPicPr>
          <p:cNvPr id="39" name="Picture 38">
            <a:extLst>
              <a:ext uri="{FF2B5EF4-FFF2-40B4-BE49-F238E27FC236}">
                <a16:creationId xmlns:a16="http://schemas.microsoft.com/office/drawing/2014/main" id="{DC6A98B2-E2A5-E94E-AD8D-7A417455DB85}"/>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28" y="461626"/>
            <a:ext cx="2375452" cy="646330"/>
          </a:xfrm>
          <a:prstGeom prst="rect">
            <a:avLst/>
          </a:prstGeom>
        </p:spPr>
      </p:pic>
    </p:spTree>
    <p:extLst>
      <p:ext uri="{BB962C8B-B14F-4D97-AF65-F5344CB8AC3E}">
        <p14:creationId xmlns:p14="http://schemas.microsoft.com/office/powerpoint/2010/main" val="200951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E30E-3C0B-8C49-9292-DF7D03F6D870}"/>
              </a:ext>
            </a:extLst>
          </p:cNvPr>
          <p:cNvSpPr>
            <a:spLocks noGrp="1"/>
          </p:cNvSpPr>
          <p:nvPr>
            <p:ph type="title"/>
          </p:nvPr>
        </p:nvSpPr>
        <p:spPr>
          <a:xfrm>
            <a:off x="250964" y="280642"/>
            <a:ext cx="6902681" cy="1325563"/>
          </a:xfrm>
        </p:spPr>
        <p:txBody>
          <a:bodyPr>
            <a:normAutofit/>
          </a:bodyPr>
          <a:lstStyle/>
          <a:p>
            <a:r>
              <a:rPr lang="en-AU" dirty="0">
                <a:solidFill>
                  <a:schemeClr val="tx2"/>
                </a:solidFill>
              </a:rPr>
              <a:t>How to Pick a Location | Restaurant Business</a:t>
            </a:r>
          </a:p>
        </p:txBody>
      </p:sp>
      <p:sp>
        <p:nvSpPr>
          <p:cNvPr id="4" name="Rectangle 3">
            <a:extLst>
              <a:ext uri="{FF2B5EF4-FFF2-40B4-BE49-F238E27FC236}">
                <a16:creationId xmlns:a16="http://schemas.microsoft.com/office/drawing/2014/main" id="{BDA06877-5DC7-C048-BC51-C182A22653F4}"/>
              </a:ext>
            </a:extLst>
          </p:cNvPr>
          <p:cNvSpPr/>
          <p:nvPr/>
        </p:nvSpPr>
        <p:spPr>
          <a:xfrm>
            <a:off x="0" y="6581001"/>
            <a:ext cx="346888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t>
            </a:r>
            <a:r>
              <a:rPr lang="en-US" sz="1200" dirty="0" err="1">
                <a:solidFill>
                  <a:prstClr val="black"/>
                </a:solidFill>
                <a:latin typeface="Arial"/>
              </a:rPr>
              <a:t>Howcast</a:t>
            </a:r>
            <a:r>
              <a:rPr lang="en-US" sz="1200" dirty="0">
                <a:solidFill>
                  <a:prstClr val="black"/>
                </a:solidFill>
                <a:latin typeface="Arial"/>
              </a:rPr>
              <a:t>, 2013</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pic>
        <p:nvPicPr>
          <p:cNvPr id="6" name="Picture 5" descr="A picture containing table, flower&#10;&#10;Description automatically generated">
            <a:extLst>
              <a:ext uri="{FF2B5EF4-FFF2-40B4-BE49-F238E27FC236}">
                <a16:creationId xmlns:a16="http://schemas.microsoft.com/office/drawing/2014/main" id="{858A4A31-0FA6-E348-B6FD-1BEAF41F3E2B}"/>
              </a:ext>
            </a:extLst>
          </p:cNvPr>
          <p:cNvPicPr>
            <a:picLocks noChangeAspect="1"/>
          </p:cNvPicPr>
          <p:nvPr/>
        </p:nvPicPr>
        <p:blipFill>
          <a:blip r:embed="rId3"/>
          <a:stretch>
            <a:fillRect/>
          </a:stretch>
        </p:blipFill>
        <p:spPr>
          <a:xfrm>
            <a:off x="781493" y="1704450"/>
            <a:ext cx="7581014" cy="4291313"/>
          </a:xfrm>
          <a:prstGeom prst="rect">
            <a:avLst/>
          </a:prstGeom>
        </p:spPr>
      </p:pic>
    </p:spTree>
    <p:extLst>
      <p:ext uri="{BB962C8B-B14F-4D97-AF65-F5344CB8AC3E}">
        <p14:creationId xmlns:p14="http://schemas.microsoft.com/office/powerpoint/2010/main" val="2195847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iving room filled with furniture and a large window&#10;&#10;Description automatically generated">
            <a:extLst>
              <a:ext uri="{FF2B5EF4-FFF2-40B4-BE49-F238E27FC236}">
                <a16:creationId xmlns:a16="http://schemas.microsoft.com/office/drawing/2014/main" id="{5D34870D-3EBE-424A-A01C-0247E951A71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A group of people sitting in front of a store&#10;&#10;Description automatically generated">
            <a:extLst>
              <a:ext uri="{FF2B5EF4-FFF2-40B4-BE49-F238E27FC236}">
                <a16:creationId xmlns:a16="http://schemas.microsoft.com/office/drawing/2014/main" id="{842CF25C-2590-C84A-B26C-8B252DA030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6" name="Freeform: Shape 15">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itle 2">
            <a:extLst>
              <a:ext uri="{FF2B5EF4-FFF2-40B4-BE49-F238E27FC236}">
                <a16:creationId xmlns:a16="http://schemas.microsoft.com/office/drawing/2014/main" id="{104F906B-6531-2843-AD01-A0F53DEF0CCB}"/>
              </a:ext>
            </a:extLst>
          </p:cNvPr>
          <p:cNvSpPr>
            <a:spLocks noGrp="1"/>
          </p:cNvSpPr>
          <p:nvPr>
            <p:ph type="title"/>
          </p:nvPr>
        </p:nvSpPr>
        <p:spPr>
          <a:xfrm>
            <a:off x="336042" y="859536"/>
            <a:ext cx="3624601" cy="1243584"/>
          </a:xfrm>
        </p:spPr>
        <p:txBody>
          <a:bodyPr vert="horz" lIns="91440" tIns="45720" rIns="91440" bIns="45720" rtlCol="0" anchor="ctr">
            <a:normAutofit/>
          </a:bodyPr>
          <a:lstStyle/>
          <a:p>
            <a:pPr defTabSz="914400"/>
            <a:r>
              <a:rPr lang="en-US" sz="3000" kern="1200" dirty="0">
                <a:solidFill>
                  <a:schemeClr val="tx2"/>
                </a:solidFill>
                <a:latin typeface="+mj-lt"/>
                <a:ea typeface="+mj-ea"/>
                <a:cs typeface="+mj-cs"/>
              </a:rPr>
              <a:t>Location Criteria</a:t>
            </a:r>
          </a:p>
        </p:txBody>
      </p:sp>
      <p:sp>
        <p:nvSpPr>
          <p:cNvPr id="20" name="Rectangle 19">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2" name="Rectangle 21">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 Placeholder 3">
            <a:extLst>
              <a:ext uri="{FF2B5EF4-FFF2-40B4-BE49-F238E27FC236}">
                <a16:creationId xmlns:a16="http://schemas.microsoft.com/office/drawing/2014/main" id="{E58105A2-7722-224D-8D0A-D63961EE3810}"/>
              </a:ext>
            </a:extLst>
          </p:cNvPr>
          <p:cNvSpPr>
            <a:spLocks noGrp="1"/>
          </p:cNvSpPr>
          <p:nvPr>
            <p:ph type="body" sz="quarter" idx="10"/>
          </p:nvPr>
        </p:nvSpPr>
        <p:spPr>
          <a:xfrm>
            <a:off x="96011" y="2194561"/>
            <a:ext cx="4469487" cy="4321986"/>
          </a:xfrm>
        </p:spPr>
        <p:txBody>
          <a:bodyPr vert="horz" lIns="91440" tIns="45720" rIns="91440" bIns="45720" rtlCol="0">
            <a:noAutofit/>
          </a:bodyPr>
          <a:lstStyle/>
          <a:p>
            <a:pPr indent="-228600" defTabSz="914400"/>
            <a:r>
              <a:rPr lang="en-US" sz="2200" dirty="0">
                <a:latin typeface="+mn-lt"/>
                <a:cs typeface="+mn-cs"/>
              </a:rPr>
              <a:t>Demographics of the area: age, occupation, religion, nationality, culture, family size, educational level, average income of individuals and families (see Topic 2) </a:t>
            </a:r>
          </a:p>
          <a:p>
            <a:pPr indent="-228600" defTabSz="914400"/>
            <a:endParaRPr lang="en-US" sz="2200" dirty="0">
              <a:latin typeface="+mn-lt"/>
              <a:cs typeface="+mn-cs"/>
            </a:endParaRPr>
          </a:p>
          <a:p>
            <a:pPr indent="-228600" defTabSz="914400"/>
            <a:r>
              <a:rPr lang="en-US" sz="2200" dirty="0">
                <a:latin typeface="+mn-lt"/>
                <a:cs typeface="+mn-cs"/>
              </a:rPr>
              <a:t>Visibility from a busy road</a:t>
            </a:r>
          </a:p>
          <a:p>
            <a:pPr indent="-228600" defTabSz="914400"/>
            <a:r>
              <a:rPr lang="en-US" sz="2200" dirty="0">
                <a:latin typeface="+mn-lt"/>
                <a:cs typeface="+mn-cs"/>
              </a:rPr>
              <a:t>Accessibility from a busy road</a:t>
            </a:r>
          </a:p>
          <a:p>
            <a:pPr indent="-228600" defTabSz="914400"/>
            <a:r>
              <a:rPr lang="en-US" sz="2200" dirty="0">
                <a:latin typeface="+mn-lt"/>
                <a:cs typeface="+mn-cs"/>
              </a:rPr>
              <a:t>Distance from the potential market </a:t>
            </a:r>
          </a:p>
          <a:p>
            <a:pPr indent="-228600" defTabSz="914400"/>
            <a:r>
              <a:rPr lang="en-US" sz="2200" dirty="0">
                <a:latin typeface="+mn-lt"/>
                <a:cs typeface="+mn-cs"/>
              </a:rPr>
              <a:t>Desirability of surroundings</a:t>
            </a:r>
          </a:p>
        </p:txBody>
      </p:sp>
      <p:sp>
        <p:nvSpPr>
          <p:cNvPr id="5" name="Rectangle 4">
            <a:extLst>
              <a:ext uri="{FF2B5EF4-FFF2-40B4-BE49-F238E27FC236}">
                <a16:creationId xmlns:a16="http://schemas.microsoft.com/office/drawing/2014/main" id="{4F2819ED-781F-C047-AE39-0D16C5A91FFD}"/>
              </a:ext>
            </a:extLst>
          </p:cNvPr>
          <p:cNvSpPr/>
          <p:nvPr/>
        </p:nvSpPr>
        <p:spPr>
          <a:xfrm>
            <a:off x="0" y="6534835"/>
            <a:ext cx="2668772" cy="323165"/>
          </a:xfrm>
          <a:prstGeom prst="rect">
            <a:avLst/>
          </a:prstGeom>
        </p:spPr>
        <p:txBody>
          <a:bodyPr wrap="square">
            <a:spAutoFit/>
          </a:bodyPr>
          <a:lstStyle/>
          <a:p>
            <a:pPr>
              <a:spcAft>
                <a:spcPts val="600"/>
              </a:spcAft>
            </a:pPr>
            <a:r>
              <a:rPr lang="en-AU" sz="1500" dirty="0"/>
              <a:t>(Adapted from Walker, 2017) </a:t>
            </a:r>
          </a:p>
        </p:txBody>
      </p:sp>
      <p:pic>
        <p:nvPicPr>
          <p:cNvPr id="17" name="Picture 16">
            <a:extLst>
              <a:ext uri="{FF2B5EF4-FFF2-40B4-BE49-F238E27FC236}">
                <a16:creationId xmlns:a16="http://schemas.microsoft.com/office/drawing/2014/main" id="{367D6E9E-7E29-1F4D-9B55-6B1464CA8F86}"/>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Tree>
    <p:extLst>
      <p:ext uri="{BB962C8B-B14F-4D97-AF65-F5344CB8AC3E}">
        <p14:creationId xmlns:p14="http://schemas.microsoft.com/office/powerpoint/2010/main" val="313536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75F47-DFA4-2D48-B7F3-AB3A73C28A0E}"/>
              </a:ext>
            </a:extLst>
          </p:cNvPr>
          <p:cNvSpPr>
            <a:spLocks noGrp="1"/>
          </p:cNvSpPr>
          <p:nvPr>
            <p:ph type="title"/>
          </p:nvPr>
        </p:nvSpPr>
        <p:spPr>
          <a:xfrm>
            <a:off x="4679666" y="-189063"/>
            <a:ext cx="3765797" cy="1790315"/>
          </a:xfrm>
        </p:spPr>
        <p:txBody>
          <a:bodyPr vert="horz" lIns="91440" tIns="45720" rIns="91440" bIns="45720" rtlCol="0" anchor="ctr">
            <a:normAutofit/>
          </a:bodyPr>
          <a:lstStyle/>
          <a:p>
            <a:pPr defTabSz="914400"/>
            <a:r>
              <a:rPr lang="en-US" sz="3500" kern="1200" dirty="0">
                <a:solidFill>
                  <a:schemeClr val="tx2"/>
                </a:solidFill>
                <a:latin typeface="+mj-lt"/>
                <a:ea typeface="+mj-ea"/>
                <a:cs typeface="+mj-cs"/>
              </a:rPr>
              <a:t>Accessibility</a:t>
            </a:r>
          </a:p>
        </p:txBody>
      </p:sp>
      <p:pic>
        <p:nvPicPr>
          <p:cNvPr id="5" name="Picture 4" descr="A picture containing sitting, car, train, laying&#10;&#10;Description automatically generated">
            <a:extLst>
              <a:ext uri="{FF2B5EF4-FFF2-40B4-BE49-F238E27FC236}">
                <a16:creationId xmlns:a16="http://schemas.microsoft.com/office/drawing/2014/main" id="{8AB58B11-5FD6-DB47-A3EF-F47615A63DB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2"/>
            <a:ext cx="2263120" cy="4021585"/>
          </a:xfrm>
          <a:prstGeom prst="rect">
            <a:avLst/>
          </a:prstGeom>
        </p:spPr>
      </p:pic>
      <p:pic>
        <p:nvPicPr>
          <p:cNvPr id="7" name="Picture 6">
            <a:extLst>
              <a:ext uri="{FF2B5EF4-FFF2-40B4-BE49-F238E27FC236}">
                <a16:creationId xmlns:a16="http://schemas.microsoft.com/office/drawing/2014/main" id="{F7A18D55-1A3E-2F4E-85D7-CC749D16796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16526" y="10"/>
            <a:ext cx="2263140" cy="2334817"/>
          </a:xfrm>
          <a:prstGeom prst="rect">
            <a:avLst/>
          </a:prstGeom>
        </p:spPr>
      </p:pic>
      <p:pic>
        <p:nvPicPr>
          <p:cNvPr id="13" name="Picture 12" descr="A person walking in the rain&#10;&#10;Description automatically generated">
            <a:extLst>
              <a:ext uri="{FF2B5EF4-FFF2-40B4-BE49-F238E27FC236}">
                <a16:creationId xmlns:a16="http://schemas.microsoft.com/office/drawing/2014/main" id="{6AC20048-AF5F-4241-95FA-F0F425CA4B9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3"/>
          <a:stretch/>
        </p:blipFill>
        <p:spPr>
          <a:xfrm>
            <a:off x="20" y="4279037"/>
            <a:ext cx="2263120" cy="2578963"/>
          </a:xfrm>
          <a:prstGeom prst="rect">
            <a:avLst/>
          </a:prstGeom>
        </p:spPr>
      </p:pic>
      <p:pic>
        <p:nvPicPr>
          <p:cNvPr id="11" name="Picture 10" descr="A picture containing sitting, fireworks, light, table&#10;&#10;Description automatically generated">
            <a:extLst>
              <a:ext uri="{FF2B5EF4-FFF2-40B4-BE49-F238E27FC236}">
                <a16:creationId xmlns:a16="http://schemas.microsoft.com/office/drawing/2014/main" id="{40E26496-F138-2E4A-A812-321A6B26C34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1"/>
          <a:stretch/>
        </p:blipFill>
        <p:spPr>
          <a:xfrm>
            <a:off x="2416526" y="2574524"/>
            <a:ext cx="2263140" cy="4283477"/>
          </a:xfrm>
          <a:prstGeom prst="rect">
            <a:avLst/>
          </a:prstGeom>
        </p:spPr>
      </p:pic>
      <p:sp>
        <p:nvSpPr>
          <p:cNvPr id="3" name="Text Placeholder 2">
            <a:extLst>
              <a:ext uri="{FF2B5EF4-FFF2-40B4-BE49-F238E27FC236}">
                <a16:creationId xmlns:a16="http://schemas.microsoft.com/office/drawing/2014/main" id="{9905C10C-795B-8043-A41D-9E0A4F3511F4}"/>
              </a:ext>
            </a:extLst>
          </p:cNvPr>
          <p:cNvSpPr>
            <a:spLocks noGrp="1"/>
          </p:cNvSpPr>
          <p:nvPr>
            <p:ph type="body" sz="quarter" idx="10"/>
          </p:nvPr>
        </p:nvSpPr>
        <p:spPr>
          <a:xfrm>
            <a:off x="4679666" y="1147863"/>
            <a:ext cx="4464314" cy="5865779"/>
          </a:xfrm>
        </p:spPr>
        <p:txBody>
          <a:bodyPr vert="horz" lIns="91440" tIns="45720" rIns="91440" bIns="45720" rtlCol="0">
            <a:normAutofit/>
          </a:bodyPr>
          <a:lstStyle/>
          <a:p>
            <a:pPr indent="-228600" defTabSz="914400"/>
            <a:r>
              <a:rPr lang="en-US" sz="2200" dirty="0">
                <a:latin typeface="+mn-lt"/>
                <a:cs typeface="+mn-cs"/>
              </a:rPr>
              <a:t>Access to public transport</a:t>
            </a:r>
          </a:p>
          <a:p>
            <a:pPr indent="-228600" defTabSz="914400"/>
            <a:r>
              <a:rPr lang="en-US" sz="2200" dirty="0">
                <a:latin typeface="+mn-lt"/>
                <a:cs typeface="+mn-cs"/>
              </a:rPr>
              <a:t>Parking</a:t>
            </a:r>
          </a:p>
          <a:p>
            <a:pPr indent="-228600" defTabSz="914400"/>
            <a:r>
              <a:rPr lang="en-US" sz="2200" dirty="0">
                <a:latin typeface="+mn-lt"/>
                <a:cs typeface="+mn-cs"/>
              </a:rPr>
              <a:t>Delivery</a:t>
            </a:r>
          </a:p>
          <a:p>
            <a:pPr indent="-228600" defTabSz="914400"/>
            <a:r>
              <a:rPr lang="en-US" sz="2200" dirty="0">
                <a:latin typeface="+mn-lt"/>
                <a:cs typeface="+mn-cs"/>
              </a:rPr>
              <a:t>Physically getting to the venue within a building</a:t>
            </a:r>
          </a:p>
          <a:p>
            <a:pPr indent="-228600" defTabSz="914400"/>
            <a:endParaRPr lang="en-US" sz="2200" dirty="0">
              <a:latin typeface="+mn-lt"/>
              <a:cs typeface="+mn-cs"/>
            </a:endParaRPr>
          </a:p>
          <a:p>
            <a:pPr indent="-228600" defTabSz="914400"/>
            <a:r>
              <a:rPr lang="en-US" sz="2200" b="1" dirty="0">
                <a:latin typeface="+mn-lt"/>
                <a:cs typeface="+mn-cs"/>
              </a:rPr>
              <a:t>Visibility: </a:t>
            </a:r>
            <a:r>
              <a:rPr lang="en-US" sz="2200" dirty="0">
                <a:latin typeface="+mn-lt"/>
                <a:cs typeface="+mn-cs"/>
              </a:rPr>
              <a:t>can be seen for a reasonable amount of time? Are potential guests walking or driving? </a:t>
            </a:r>
          </a:p>
          <a:p>
            <a:pPr indent="-228600" defTabSz="914400"/>
            <a:endParaRPr lang="en-US" sz="2200" dirty="0">
              <a:latin typeface="+mn-lt"/>
              <a:cs typeface="+mn-cs"/>
            </a:endParaRPr>
          </a:p>
          <a:p>
            <a:pPr indent="-228600" defTabSz="914400"/>
            <a:r>
              <a:rPr lang="en-US" sz="2200" dirty="0">
                <a:latin typeface="+mn-lt"/>
                <a:cs typeface="+mn-cs"/>
              </a:rPr>
              <a:t>Good visibility is vital to a QSR and may be slightly </a:t>
            </a:r>
            <a:r>
              <a:rPr lang="en-US" sz="2200" i="1" dirty="0">
                <a:latin typeface="+mn-lt"/>
                <a:cs typeface="+mn-cs"/>
              </a:rPr>
              <a:t>less</a:t>
            </a:r>
            <a:r>
              <a:rPr lang="en-US" sz="2200" dirty="0">
                <a:latin typeface="+mn-lt"/>
                <a:cs typeface="+mn-cs"/>
              </a:rPr>
              <a:t> important to a full-service restaurant. Consider signage or a narrow store front.</a:t>
            </a:r>
          </a:p>
        </p:txBody>
      </p:sp>
      <p:sp>
        <p:nvSpPr>
          <p:cNvPr id="4" name="Rectangle 3">
            <a:extLst>
              <a:ext uri="{FF2B5EF4-FFF2-40B4-BE49-F238E27FC236}">
                <a16:creationId xmlns:a16="http://schemas.microsoft.com/office/drawing/2014/main" id="{C4373039-BF83-484B-BF9C-13F57D8C0DF7}"/>
              </a:ext>
            </a:extLst>
          </p:cNvPr>
          <p:cNvSpPr/>
          <p:nvPr/>
        </p:nvSpPr>
        <p:spPr>
          <a:xfrm>
            <a:off x="0" y="6418103"/>
            <a:ext cx="1979963" cy="323165"/>
          </a:xfrm>
          <a:prstGeom prst="rect">
            <a:avLst/>
          </a:prstGeom>
        </p:spPr>
        <p:txBody>
          <a:bodyPr wrap="square">
            <a:spAutoFit/>
          </a:bodyPr>
          <a:lstStyle/>
          <a:p>
            <a:pPr>
              <a:spcAft>
                <a:spcPts val="600"/>
              </a:spcAft>
            </a:pPr>
            <a:r>
              <a:rPr lang="en-AU" sz="1500" dirty="0">
                <a:solidFill>
                  <a:schemeClr val="bg1"/>
                </a:solidFill>
              </a:rPr>
              <a:t>(Lynn at al 2012) </a:t>
            </a:r>
          </a:p>
        </p:txBody>
      </p:sp>
    </p:spTree>
    <p:extLst>
      <p:ext uri="{BB962C8B-B14F-4D97-AF65-F5344CB8AC3E}">
        <p14:creationId xmlns:p14="http://schemas.microsoft.com/office/powerpoint/2010/main" val="358429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1D1A22C-D70E-4E68-9F5C-F2781A28F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0CEC97-BC22-E749-87DA-5485B6D08D13}"/>
              </a:ext>
            </a:extLst>
          </p:cNvPr>
          <p:cNvSpPr>
            <a:spLocks noGrp="1"/>
          </p:cNvSpPr>
          <p:nvPr>
            <p:ph type="title"/>
          </p:nvPr>
        </p:nvSpPr>
        <p:spPr>
          <a:xfrm>
            <a:off x="-2287" y="2375338"/>
            <a:ext cx="2184130" cy="3844485"/>
          </a:xfrm>
        </p:spPr>
        <p:txBody>
          <a:bodyPr vert="horz" lIns="91440" tIns="45720" rIns="91440" bIns="45720" rtlCol="0" anchor="ctr">
            <a:normAutofit/>
          </a:bodyPr>
          <a:lstStyle/>
          <a:p>
            <a:pPr algn="ctr"/>
            <a:r>
              <a:rPr lang="en-US" sz="3500" kern="1200" dirty="0">
                <a:solidFill>
                  <a:schemeClr val="tx2"/>
                </a:solidFill>
              </a:rPr>
              <a:t>Footfall / Foot Traffic</a:t>
            </a:r>
          </a:p>
        </p:txBody>
      </p:sp>
      <p:pic>
        <p:nvPicPr>
          <p:cNvPr id="9" name="Picture 8" descr="A close up of a busy city street&#10;&#10;Description automatically generated">
            <a:extLst>
              <a:ext uri="{FF2B5EF4-FFF2-40B4-BE49-F238E27FC236}">
                <a16:creationId xmlns:a16="http://schemas.microsoft.com/office/drawing/2014/main" id="{FB4F0CFA-084A-0B4D-B80A-555527F059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6789744" y="-1"/>
            <a:ext cx="2354256" cy="1909096"/>
          </a:xfrm>
          <a:prstGeom prst="rect">
            <a:avLst/>
          </a:prstGeom>
        </p:spPr>
      </p:pic>
      <p:pic>
        <p:nvPicPr>
          <p:cNvPr id="6" name="Picture 5">
            <a:extLst>
              <a:ext uri="{FF2B5EF4-FFF2-40B4-BE49-F238E27FC236}">
                <a16:creationId xmlns:a16="http://schemas.microsoft.com/office/drawing/2014/main" id="{7E30D665-C473-E341-9383-0C70D675F79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 b="-4"/>
          <a:stretch/>
        </p:blipFill>
        <p:spPr>
          <a:xfrm>
            <a:off x="2509882" y="1"/>
            <a:ext cx="4304637" cy="1909094"/>
          </a:xfrm>
          <a:prstGeom prst="rect">
            <a:avLst/>
          </a:prstGeom>
        </p:spPr>
      </p:pic>
      <p:pic>
        <p:nvPicPr>
          <p:cNvPr id="5" name="Picture 4" descr="A group of people sitting at a train station&#10;&#10;Description automatically generated">
            <a:extLst>
              <a:ext uri="{FF2B5EF4-FFF2-40B4-BE49-F238E27FC236}">
                <a16:creationId xmlns:a16="http://schemas.microsoft.com/office/drawing/2014/main" id="{E6E6E4A0-0524-1D4A-8326-50FEB1DB973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 y="3"/>
            <a:ext cx="2513845" cy="1973103"/>
          </a:xfrm>
          <a:prstGeom prst="rect">
            <a:avLst/>
          </a:prstGeom>
        </p:spPr>
      </p:pic>
      <p:pic>
        <p:nvPicPr>
          <p:cNvPr id="7" name="Picture 6">
            <a:extLst>
              <a:ext uri="{FF2B5EF4-FFF2-40B4-BE49-F238E27FC236}">
                <a16:creationId xmlns:a16="http://schemas.microsoft.com/office/drawing/2014/main" id="{9039782A-FBD4-2844-A6DA-C6DAE64EE5E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789744" y="1909098"/>
            <a:ext cx="2354257" cy="4948902"/>
          </a:xfrm>
          <a:prstGeom prst="rect">
            <a:avLst/>
          </a:prstGeom>
        </p:spPr>
      </p:pic>
      <p:sp>
        <p:nvSpPr>
          <p:cNvPr id="16" name="Rectangle 15">
            <a:extLst>
              <a:ext uri="{FF2B5EF4-FFF2-40B4-BE49-F238E27FC236}">
                <a16:creationId xmlns:a16="http://schemas.microsoft.com/office/drawing/2014/main" id="{A2CDF4EC-7B47-436E-927B-5754042585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09096"/>
            <a:ext cx="9144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F273D9E-5BEA-459A-918F-AF5ACA258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9141" y="3404998"/>
            <a:ext cx="6858002" cy="480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DF72ACF0-CC7D-5846-AD3C-52F136277C66}"/>
              </a:ext>
            </a:extLst>
          </p:cNvPr>
          <p:cNvSpPr>
            <a:spLocks noGrp="1"/>
          </p:cNvSpPr>
          <p:nvPr>
            <p:ph sz="quarter" idx="4294967295"/>
          </p:nvPr>
        </p:nvSpPr>
        <p:spPr>
          <a:xfrm>
            <a:off x="2537092" y="2061632"/>
            <a:ext cx="4304637" cy="4643834"/>
          </a:xfrm>
        </p:spPr>
        <p:txBody>
          <a:bodyPr vert="horz" lIns="91440" tIns="45720" rIns="91440" bIns="45720" rtlCol="0" anchor="ctr">
            <a:noAutofit/>
          </a:bodyPr>
          <a:lstStyle/>
          <a:p>
            <a:r>
              <a:rPr lang="en-AU" sz="1800" dirty="0"/>
              <a:t>Busy roads mean more eyeballs</a:t>
            </a:r>
          </a:p>
          <a:p>
            <a:r>
              <a:rPr lang="en-AU" sz="1800" dirty="0"/>
              <a:t>If you are relying on strong pedestrian traffic, consider whether or not nearby businesses will generate foot traffic for you.</a:t>
            </a:r>
          </a:p>
          <a:p>
            <a:r>
              <a:rPr lang="en-AU" sz="1800" dirty="0"/>
              <a:t>Transport hubs- could this affect your busy periods?</a:t>
            </a:r>
          </a:p>
          <a:p>
            <a:r>
              <a:rPr lang="en-AU" sz="1800" b="1" dirty="0"/>
              <a:t>Traffic density:</a:t>
            </a:r>
            <a:r>
              <a:rPr lang="en-AU" sz="1800" dirty="0"/>
              <a:t> Consider pedestrian traffic during business hours and the percentage of it that is likely to patronise</a:t>
            </a:r>
          </a:p>
          <a:p>
            <a:r>
              <a:rPr lang="en-AU" sz="1800" dirty="0"/>
              <a:t>In some locations, high traffic means busy people who might not notice your restaurant or stop long enough to read signs</a:t>
            </a:r>
          </a:p>
        </p:txBody>
      </p:sp>
      <p:sp>
        <p:nvSpPr>
          <p:cNvPr id="20" name="Rectangle 19">
            <a:extLst>
              <a:ext uri="{FF2B5EF4-FFF2-40B4-BE49-F238E27FC236}">
                <a16:creationId xmlns:a16="http://schemas.microsoft.com/office/drawing/2014/main" id="{5DFA5EF5-56B1-49EE-B0BB-69B6399FA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61518" y="3404996"/>
            <a:ext cx="6858002" cy="480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9A426E4-1B30-4040-AA4C-C11FC6DDCF44}"/>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6262" y="5895873"/>
            <a:ext cx="2375452" cy="646330"/>
          </a:xfrm>
          <a:prstGeom prst="rect">
            <a:avLst/>
          </a:prstGeom>
        </p:spPr>
      </p:pic>
      <p:sp>
        <p:nvSpPr>
          <p:cNvPr id="10" name="Rectangle 9">
            <a:extLst>
              <a:ext uri="{FF2B5EF4-FFF2-40B4-BE49-F238E27FC236}">
                <a16:creationId xmlns:a16="http://schemas.microsoft.com/office/drawing/2014/main" id="{C424B7C4-EF5A-C34D-BD9B-04B8C04D5594}"/>
              </a:ext>
            </a:extLst>
          </p:cNvPr>
          <p:cNvSpPr/>
          <p:nvPr/>
        </p:nvSpPr>
        <p:spPr>
          <a:xfrm>
            <a:off x="2465857" y="6582356"/>
            <a:ext cx="2408032" cy="246221"/>
          </a:xfrm>
          <a:prstGeom prst="rect">
            <a:avLst/>
          </a:prstGeom>
        </p:spPr>
        <p:txBody>
          <a:bodyPr wrap="none">
            <a:spAutoFit/>
          </a:bodyPr>
          <a:lstStyle/>
          <a:p>
            <a:r>
              <a:rPr lang="en-AU" sz="1000" dirty="0">
                <a:latin typeface="Arial" panose="020B0604020202020204" pitchFamily="34" charset="0"/>
                <a:cs typeface="Arial" panose="020B0604020202020204" pitchFamily="34" charset="0"/>
              </a:rPr>
              <a:t>(Restaurant Choosing a Location, n.d.) </a:t>
            </a:r>
          </a:p>
        </p:txBody>
      </p:sp>
    </p:spTree>
    <p:extLst>
      <p:ext uri="{BB962C8B-B14F-4D97-AF65-F5344CB8AC3E}">
        <p14:creationId xmlns:p14="http://schemas.microsoft.com/office/powerpoint/2010/main" val="2580317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9F5FC-0C50-F245-BE45-5637B926789D}"/>
              </a:ext>
            </a:extLst>
          </p:cNvPr>
          <p:cNvSpPr>
            <a:spLocks noGrp="1"/>
          </p:cNvSpPr>
          <p:nvPr>
            <p:ph type="title"/>
          </p:nvPr>
        </p:nvSpPr>
        <p:spPr>
          <a:xfrm>
            <a:off x="192984" y="176780"/>
            <a:ext cx="3159309" cy="1676603"/>
          </a:xfrm>
        </p:spPr>
        <p:txBody>
          <a:bodyPr vert="horz" lIns="91440" tIns="45720" rIns="91440" bIns="45720" rtlCol="0" anchor="ctr">
            <a:normAutofit/>
          </a:bodyPr>
          <a:lstStyle/>
          <a:p>
            <a:pPr defTabSz="914400"/>
            <a:r>
              <a:rPr lang="en-US" sz="2500" dirty="0">
                <a:solidFill>
                  <a:schemeClr val="tx2"/>
                </a:solidFill>
                <a:latin typeface="+mj-lt"/>
                <a:cs typeface="+mj-cs"/>
              </a:rPr>
              <a:t>The Restaurant Man</a:t>
            </a:r>
          </a:p>
        </p:txBody>
      </p:sp>
      <p:sp>
        <p:nvSpPr>
          <p:cNvPr id="3" name="Text Placeholder 2">
            <a:extLst>
              <a:ext uri="{FF2B5EF4-FFF2-40B4-BE49-F238E27FC236}">
                <a16:creationId xmlns:a16="http://schemas.microsoft.com/office/drawing/2014/main" id="{C85A2B9E-46A3-B640-8AE8-4203D78B8F04}"/>
              </a:ext>
            </a:extLst>
          </p:cNvPr>
          <p:cNvSpPr>
            <a:spLocks noGrp="1"/>
          </p:cNvSpPr>
          <p:nvPr>
            <p:ph type="body" sz="quarter" idx="10"/>
          </p:nvPr>
        </p:nvSpPr>
        <p:spPr>
          <a:xfrm>
            <a:off x="192984" y="1853383"/>
            <a:ext cx="3159309" cy="3785419"/>
          </a:xfrm>
        </p:spPr>
        <p:txBody>
          <a:bodyPr vert="horz" lIns="91440" tIns="45720" rIns="91440" bIns="45720" rtlCol="0">
            <a:normAutofit/>
          </a:bodyPr>
          <a:lstStyle/>
          <a:p>
            <a:pPr marL="0" indent="0" algn="ctr" defTabSz="914400">
              <a:buNone/>
            </a:pPr>
            <a:r>
              <a:rPr lang="en-US" sz="2400" dirty="0">
                <a:latin typeface="+mn-lt"/>
                <a:cs typeface="+mn-cs"/>
              </a:rPr>
              <a:t>“We look for indicators – good </a:t>
            </a:r>
            <a:r>
              <a:rPr lang="en-US" sz="2400" b="1" i="1" dirty="0">
                <a:latin typeface="+mn-lt"/>
                <a:cs typeface="+mn-cs"/>
              </a:rPr>
              <a:t>footfall</a:t>
            </a:r>
            <a:r>
              <a:rPr lang="en-US" sz="2400" dirty="0">
                <a:latin typeface="+mn-lt"/>
                <a:cs typeface="+mn-cs"/>
              </a:rPr>
              <a:t>, a nice part of town, theatres, cinemas and what have you – but with restaurants, a difference of 50 feet can be the difference between profit and loss.”</a:t>
            </a:r>
          </a:p>
        </p:txBody>
      </p:sp>
      <p:pic>
        <p:nvPicPr>
          <p:cNvPr id="4" name="Picture 3" descr="A person standing in front of a brick wall&#10;&#10;Description automatically generated">
            <a:extLst>
              <a:ext uri="{FF2B5EF4-FFF2-40B4-BE49-F238E27FC236}">
                <a16:creationId xmlns:a16="http://schemas.microsoft.com/office/drawing/2014/main" id="{C53A9469-E0D2-5846-B74C-8D1DEDE3547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79292" y="10"/>
            <a:ext cx="5664708" cy="6857990"/>
          </a:xfrm>
          <a:prstGeom prst="rect">
            <a:avLst/>
          </a:prstGeom>
          <a:effectLst/>
        </p:spPr>
      </p:pic>
      <p:pic>
        <p:nvPicPr>
          <p:cNvPr id="5" name="Picture 4">
            <a:extLst>
              <a:ext uri="{FF2B5EF4-FFF2-40B4-BE49-F238E27FC236}">
                <a16:creationId xmlns:a16="http://schemas.microsoft.com/office/drawing/2014/main" id="{DB98F894-554C-A949-B489-757082064A47}"/>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453812"/>
            <a:ext cx="2375452" cy="646330"/>
          </a:xfrm>
          <a:prstGeom prst="rect">
            <a:avLst/>
          </a:prstGeom>
        </p:spPr>
      </p:pic>
      <p:sp>
        <p:nvSpPr>
          <p:cNvPr id="6" name="Rectangle 5">
            <a:extLst>
              <a:ext uri="{FF2B5EF4-FFF2-40B4-BE49-F238E27FC236}">
                <a16:creationId xmlns:a16="http://schemas.microsoft.com/office/drawing/2014/main" id="{7FF931AE-2F54-D043-BBD6-CFF78662CFEC}"/>
              </a:ext>
            </a:extLst>
          </p:cNvPr>
          <p:cNvSpPr/>
          <p:nvPr/>
        </p:nvSpPr>
        <p:spPr>
          <a:xfrm>
            <a:off x="1297606" y="6519637"/>
            <a:ext cx="2448092" cy="323165"/>
          </a:xfrm>
          <a:prstGeom prst="rect">
            <a:avLst/>
          </a:prstGeom>
        </p:spPr>
        <p:txBody>
          <a:bodyPr wrap="square">
            <a:spAutoFit/>
          </a:bodyPr>
          <a:lstStyle/>
          <a:p>
            <a:pPr>
              <a:spcAft>
                <a:spcPts val="600"/>
              </a:spcAft>
            </a:pPr>
            <a:r>
              <a:rPr lang="en-AU" sz="1500" dirty="0"/>
              <a:t>(Russel Norman, 2016) </a:t>
            </a:r>
          </a:p>
        </p:txBody>
      </p:sp>
    </p:spTree>
    <p:extLst>
      <p:ext uri="{BB962C8B-B14F-4D97-AF65-F5344CB8AC3E}">
        <p14:creationId xmlns:p14="http://schemas.microsoft.com/office/powerpoint/2010/main" val="1573757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C2F637-CD98-7746-A806-476D3E56457C}"/>
              </a:ext>
            </a:extLst>
          </p:cNvPr>
          <p:cNvPicPr>
            <a:picLocks noChangeAspect="1"/>
          </p:cNvPicPr>
          <p:nvPr/>
        </p:nvPicPr>
        <p:blipFill rotWithShape="1">
          <a:blip r:embed="rId2"/>
          <a:srcRect r="25173" b="-1"/>
          <a:stretch/>
        </p:blipFill>
        <p:spPr>
          <a:xfrm>
            <a:off x="20" y="-3"/>
            <a:ext cx="3048216" cy="2281286"/>
          </a:xfrm>
          <a:prstGeom prst="rect">
            <a:avLst/>
          </a:prstGeom>
        </p:spPr>
      </p:pic>
      <p:pic>
        <p:nvPicPr>
          <p:cNvPr id="4" name="Picture 3">
            <a:extLst>
              <a:ext uri="{FF2B5EF4-FFF2-40B4-BE49-F238E27FC236}">
                <a16:creationId xmlns:a16="http://schemas.microsoft.com/office/drawing/2014/main" id="{7B424F04-BE09-2C43-B753-7261927542C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2670" r="14085" b="3"/>
          <a:stretch/>
        </p:blipFill>
        <p:spPr>
          <a:xfrm>
            <a:off x="3050620" y="-1357"/>
            <a:ext cx="2964932" cy="2272266"/>
          </a:xfrm>
          <a:prstGeom prst="rect">
            <a:avLst/>
          </a:prstGeom>
        </p:spPr>
      </p:pic>
      <p:pic>
        <p:nvPicPr>
          <p:cNvPr id="8" name="Picture 7">
            <a:extLst>
              <a:ext uri="{FF2B5EF4-FFF2-40B4-BE49-F238E27FC236}">
                <a16:creationId xmlns:a16="http://schemas.microsoft.com/office/drawing/2014/main" id="{ABCBBFD4-92CC-B44A-AFCF-0BD9F100172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7476" r="5" b="51"/>
          <a:stretch/>
        </p:blipFill>
        <p:spPr>
          <a:xfrm>
            <a:off x="6020316" y="-1356"/>
            <a:ext cx="3121397" cy="2272264"/>
          </a:xfrm>
          <a:prstGeom prst="rect">
            <a:avLst/>
          </a:prstGeom>
        </p:spPr>
      </p:pic>
      <p:pic>
        <p:nvPicPr>
          <p:cNvPr id="5" name="Picture 4">
            <a:extLst>
              <a:ext uri="{FF2B5EF4-FFF2-40B4-BE49-F238E27FC236}">
                <a16:creationId xmlns:a16="http://schemas.microsoft.com/office/drawing/2014/main" id="{982D2420-7451-BE40-9EF4-BCF6A211169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10473" b="-2"/>
          <a:stretch/>
        </p:blipFill>
        <p:spPr>
          <a:xfrm>
            <a:off x="20" y="2292876"/>
            <a:ext cx="3048214" cy="2281271"/>
          </a:xfrm>
          <a:prstGeom prst="rect">
            <a:avLst/>
          </a:prstGeom>
        </p:spPr>
      </p:pic>
      <p:pic>
        <p:nvPicPr>
          <p:cNvPr id="1026" name="Picture 2" descr="Press &amp;amp; Stories - Pacific Concept">
            <a:extLst>
              <a:ext uri="{FF2B5EF4-FFF2-40B4-BE49-F238E27FC236}">
                <a16:creationId xmlns:a16="http://schemas.microsoft.com/office/drawing/2014/main" id="{38A633EA-E0FF-0D4C-8850-FB21A2ED6CC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6500" b="-4"/>
          <a:stretch/>
        </p:blipFill>
        <p:spPr bwMode="auto">
          <a:xfrm>
            <a:off x="2" y="4585734"/>
            <a:ext cx="3045856" cy="2272267"/>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A5A17FC0-D416-4C8B-A9E6-5924D352B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621" y="2300641"/>
            <a:ext cx="6093379" cy="455736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04FB2B88-0FD8-5849-A156-D670C9391E09}"/>
              </a:ext>
            </a:extLst>
          </p:cNvPr>
          <p:cNvSpPr>
            <a:spLocks noGrp="1"/>
          </p:cNvSpPr>
          <p:nvPr>
            <p:ph type="title"/>
          </p:nvPr>
        </p:nvSpPr>
        <p:spPr>
          <a:xfrm>
            <a:off x="3492942" y="2554671"/>
            <a:ext cx="5462522" cy="3129692"/>
          </a:xfrm>
        </p:spPr>
        <p:txBody>
          <a:bodyPr vert="horz" lIns="91440" tIns="45720" rIns="91440" bIns="45720" rtlCol="0" anchor="b">
            <a:normAutofit/>
          </a:bodyPr>
          <a:lstStyle/>
          <a:p>
            <a:pPr defTabSz="914400"/>
            <a:r>
              <a:rPr lang="en-US" sz="2600" kern="1200" dirty="0">
                <a:solidFill>
                  <a:srgbClr val="FFFFFF"/>
                </a:solidFill>
                <a:latin typeface="+mj-lt"/>
                <a:ea typeface="+mj-ea"/>
                <a:cs typeface="+mj-cs"/>
              </a:rPr>
              <a:t>Consider Manly Wharf Crossing</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Which side is busier? </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Did footfall affect the success of  KFC and </a:t>
            </a:r>
            <a:r>
              <a:rPr lang="en-US" sz="2600" kern="1200" dirty="0" err="1">
                <a:solidFill>
                  <a:srgbClr val="FFFFFF"/>
                </a:solidFill>
                <a:latin typeface="+mj-lt"/>
                <a:ea typeface="+mj-ea"/>
                <a:cs typeface="+mj-cs"/>
              </a:rPr>
              <a:t>Criniti’s</a:t>
            </a:r>
            <a:r>
              <a:rPr lang="en-US" sz="2600" kern="1200" dirty="0">
                <a:solidFill>
                  <a:srgbClr val="FFFFFF"/>
                </a:solidFill>
                <a:latin typeface="+mj-lt"/>
                <a:ea typeface="+mj-ea"/>
                <a:cs typeface="+mj-cs"/>
              </a:rPr>
              <a:t>? What about Fratelli Fresh?</a:t>
            </a:r>
            <a:br>
              <a:rPr lang="en-US" sz="2600" kern="1200" dirty="0">
                <a:solidFill>
                  <a:srgbClr val="FFFFFF"/>
                </a:solidFill>
                <a:latin typeface="+mj-lt"/>
                <a:ea typeface="+mj-ea"/>
                <a:cs typeface="+mj-cs"/>
              </a:rPr>
            </a:br>
            <a:endParaRPr lang="en-US" sz="2600" kern="1200" dirty="0">
              <a:solidFill>
                <a:srgbClr val="FFFFFF"/>
              </a:solidFill>
              <a:latin typeface="+mj-lt"/>
              <a:ea typeface="+mj-ea"/>
              <a:cs typeface="+mj-cs"/>
            </a:endParaRPr>
          </a:p>
        </p:txBody>
      </p:sp>
      <p:cxnSp>
        <p:nvCxnSpPr>
          <p:cNvPr id="73" name="Straight Connector 72">
            <a:extLst>
              <a:ext uri="{FF2B5EF4-FFF2-40B4-BE49-F238E27FC236}">
                <a16:creationId xmlns:a16="http://schemas.microsoft.com/office/drawing/2014/main" id="{982DC870-E8E5-4050-B10C-CC24FC67E5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2285774"/>
            <a:ext cx="9141714" cy="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F76A74F-C283-4DED-BD4D-086753B7CB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571548"/>
            <a:ext cx="3048240" cy="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B2791FB-B2F7-4BBE-B8D8-74C37FF9E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8239" y="-680"/>
            <a:ext cx="0" cy="6858003"/>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891B5DE-6811-4844-BB18-472A3F360E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15556" y="-680"/>
            <a:ext cx="0" cy="224028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7A9CA3A-7216-41E0-B3CD-058077FD39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60198" y="5336249"/>
            <a:ext cx="4114800" cy="0"/>
          </a:xfrm>
          <a:prstGeom prst="line">
            <a:avLst/>
          </a:prstGeom>
          <a:ln w="15875">
            <a:solidFill>
              <a:srgbClr val="FFFFFF">
                <a:alpha val="75000"/>
              </a:srgb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B2CBBD32-41CB-C643-8EAD-75E0725E5375}"/>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7343479" y="132560"/>
            <a:ext cx="1798233" cy="489276"/>
          </a:xfrm>
          <a:prstGeom prst="rect">
            <a:avLst/>
          </a:prstGeom>
        </p:spPr>
      </p:pic>
    </p:spTree>
    <p:extLst>
      <p:ext uri="{BB962C8B-B14F-4D97-AF65-F5344CB8AC3E}">
        <p14:creationId xmlns:p14="http://schemas.microsoft.com/office/powerpoint/2010/main" val="338345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42320-C118-6249-830F-ECBC48334A0E}"/>
              </a:ext>
            </a:extLst>
          </p:cNvPr>
          <p:cNvSpPr>
            <a:spLocks noGrp="1"/>
          </p:cNvSpPr>
          <p:nvPr>
            <p:ph type="title"/>
          </p:nvPr>
        </p:nvSpPr>
        <p:spPr>
          <a:xfrm>
            <a:off x="3353562" y="-351413"/>
            <a:ext cx="5047488" cy="1609344"/>
          </a:xfrm>
        </p:spPr>
        <p:txBody>
          <a:bodyPr vert="horz" lIns="91440" tIns="45720" rIns="91440" bIns="45720" rtlCol="0" anchor="ctr">
            <a:normAutofit/>
          </a:bodyPr>
          <a:lstStyle/>
          <a:p>
            <a:pPr defTabSz="914400"/>
            <a:r>
              <a:rPr lang="en-US" sz="3500" kern="1200" dirty="0">
                <a:solidFill>
                  <a:schemeClr val="tx2"/>
                </a:solidFill>
                <a:latin typeface="+mj-lt"/>
                <a:ea typeface="+mj-ea"/>
                <a:cs typeface="+mj-cs"/>
              </a:rPr>
              <a:t>Rental and Lease</a:t>
            </a:r>
          </a:p>
        </p:txBody>
      </p:sp>
      <p:pic>
        <p:nvPicPr>
          <p:cNvPr id="9" name="Picture 8" descr="A close up of a busy city street at night&#10;&#10;Description automatically generated">
            <a:extLst>
              <a:ext uri="{FF2B5EF4-FFF2-40B4-BE49-F238E27FC236}">
                <a16:creationId xmlns:a16="http://schemas.microsoft.com/office/drawing/2014/main" id="{F8646A14-E8DD-5547-8C84-2278EF0EB4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3353542" cy="2231126"/>
          </a:xfrm>
          <a:prstGeom prst="rect">
            <a:avLst/>
          </a:prstGeom>
        </p:spPr>
      </p:pic>
      <p:pic>
        <p:nvPicPr>
          <p:cNvPr id="4" name="Picture 3">
            <a:extLst>
              <a:ext uri="{FF2B5EF4-FFF2-40B4-BE49-F238E27FC236}">
                <a16:creationId xmlns:a16="http://schemas.microsoft.com/office/drawing/2014/main" id="{C1CE45E0-9110-BB4E-A447-40E8AC8F774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 y="2322576"/>
            <a:ext cx="3353542" cy="2212848"/>
          </a:xfrm>
          <a:prstGeom prst="rect">
            <a:avLst/>
          </a:prstGeom>
        </p:spPr>
      </p:pic>
      <p:pic>
        <p:nvPicPr>
          <p:cNvPr id="7" name="Picture 6" descr="A large red chair in a restaurant&#10;&#10;Description automatically generated">
            <a:extLst>
              <a:ext uri="{FF2B5EF4-FFF2-40B4-BE49-F238E27FC236}">
                <a16:creationId xmlns:a16="http://schemas.microsoft.com/office/drawing/2014/main" id="{029DC2A1-5218-6E47-A3D3-4139F99FCE2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0" y="4636008"/>
            <a:ext cx="3353542" cy="2221992"/>
          </a:xfrm>
          <a:prstGeom prst="rect">
            <a:avLst/>
          </a:prstGeom>
        </p:spPr>
      </p:pic>
      <p:sp>
        <p:nvSpPr>
          <p:cNvPr id="3" name="Text Placeholder 2">
            <a:extLst>
              <a:ext uri="{FF2B5EF4-FFF2-40B4-BE49-F238E27FC236}">
                <a16:creationId xmlns:a16="http://schemas.microsoft.com/office/drawing/2014/main" id="{9668B4E8-E365-3143-B54D-206E5B121EE8}"/>
              </a:ext>
            </a:extLst>
          </p:cNvPr>
          <p:cNvSpPr>
            <a:spLocks noGrp="1"/>
          </p:cNvSpPr>
          <p:nvPr>
            <p:ph sz="quarter" idx="10"/>
          </p:nvPr>
        </p:nvSpPr>
        <p:spPr>
          <a:xfrm>
            <a:off x="3392145" y="870908"/>
            <a:ext cx="5714886" cy="5916391"/>
          </a:xfrm>
        </p:spPr>
        <p:txBody>
          <a:bodyPr vert="horz" lIns="91440" tIns="45720" rIns="91440" bIns="45720" rtlCol="0">
            <a:normAutofit fontScale="92500" lnSpcReduction="10000"/>
          </a:bodyPr>
          <a:lstStyle/>
          <a:p>
            <a:pPr indent="-228600" defTabSz="914400"/>
            <a:r>
              <a:rPr lang="en-AU" dirty="0"/>
              <a:t>Cost of remodelling an existing building / cost of buying an existing restaurant. </a:t>
            </a:r>
            <a:endParaRPr lang="en-US" sz="1700" b="1" dirty="0">
              <a:latin typeface="+mn-lt"/>
              <a:cs typeface="+mn-cs"/>
            </a:endParaRPr>
          </a:p>
          <a:p>
            <a:pPr indent="-228600" defTabSz="914400"/>
            <a:endParaRPr lang="en-US" sz="1700" b="1" dirty="0">
              <a:latin typeface="+mn-lt"/>
              <a:cs typeface="+mn-cs"/>
            </a:endParaRPr>
          </a:p>
          <a:p>
            <a:pPr indent="-228600" defTabSz="914400">
              <a:lnSpc>
                <a:spcPct val="120000"/>
              </a:lnSpc>
            </a:pPr>
            <a:r>
              <a:rPr lang="en-US" sz="2000" b="1" dirty="0">
                <a:latin typeface="+mn-lt"/>
                <a:cs typeface="+mn-cs"/>
              </a:rPr>
              <a:t>If rents are too high</a:t>
            </a:r>
            <a:r>
              <a:rPr lang="en-US" sz="2000" dirty="0">
                <a:latin typeface="+mn-lt"/>
                <a:cs typeface="+mn-cs"/>
              </a:rPr>
              <a:t>, then certain types of cuisine and concepts might make it hard to earn enough profits. Negotiate!</a:t>
            </a:r>
          </a:p>
          <a:p>
            <a:pPr marL="0" indent="0" defTabSz="914400">
              <a:lnSpc>
                <a:spcPct val="120000"/>
              </a:lnSpc>
              <a:buNone/>
            </a:pPr>
            <a:endParaRPr lang="en-US" sz="2000" dirty="0">
              <a:latin typeface="+mn-lt"/>
              <a:cs typeface="+mn-cs"/>
            </a:endParaRPr>
          </a:p>
          <a:p>
            <a:pPr indent="-228600" defTabSz="914400">
              <a:lnSpc>
                <a:spcPct val="120000"/>
              </a:lnSpc>
            </a:pPr>
            <a:r>
              <a:rPr lang="en-US" sz="2000" b="1" dirty="0">
                <a:latin typeface="+mn-lt"/>
                <a:cs typeface="+mn-cs"/>
              </a:rPr>
              <a:t>Terms of the lease</a:t>
            </a:r>
            <a:r>
              <a:rPr lang="en-US" sz="2000" dirty="0">
                <a:latin typeface="+mn-lt"/>
                <a:cs typeface="+mn-cs"/>
              </a:rPr>
              <a:t>. Be sure you understand all the details of the lease, because it's possible that an excellent site may have unacceptable leasing terms.</a:t>
            </a:r>
          </a:p>
          <a:p>
            <a:pPr indent="-228600" defTabSz="914400">
              <a:lnSpc>
                <a:spcPct val="120000"/>
              </a:lnSpc>
            </a:pPr>
            <a:endParaRPr lang="en-US" sz="2000" dirty="0">
              <a:latin typeface="+mn-lt"/>
              <a:cs typeface="+mn-cs"/>
            </a:endParaRPr>
          </a:p>
          <a:p>
            <a:pPr indent="-228600" defTabSz="914400">
              <a:lnSpc>
                <a:spcPct val="120000"/>
              </a:lnSpc>
            </a:pPr>
            <a:r>
              <a:rPr lang="en-AU" sz="2000" b="1" dirty="0"/>
              <a:t>Residents with higher disposable incomes </a:t>
            </a:r>
            <a:r>
              <a:rPr lang="en-AU" sz="2000" dirty="0"/>
              <a:t>might justify paying a higher rent. Real estate prices are a good way to measure the local economy’s health and affluence. </a:t>
            </a:r>
          </a:p>
          <a:p>
            <a:pPr marL="0" indent="0" defTabSz="914400">
              <a:lnSpc>
                <a:spcPct val="120000"/>
              </a:lnSpc>
              <a:buNone/>
            </a:pPr>
            <a:endParaRPr lang="en-AU" sz="2000" dirty="0">
              <a:latin typeface="+mn-lt"/>
              <a:cs typeface="+mn-cs"/>
            </a:endParaRPr>
          </a:p>
        </p:txBody>
      </p:sp>
    </p:spTree>
    <p:extLst>
      <p:ext uri="{BB962C8B-B14F-4D97-AF65-F5344CB8AC3E}">
        <p14:creationId xmlns:p14="http://schemas.microsoft.com/office/powerpoint/2010/main" val="3875204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A292-0FD5-1044-919A-6D42744F1DF0}"/>
              </a:ext>
            </a:extLst>
          </p:cNvPr>
          <p:cNvSpPr>
            <a:spLocks noGrp="1"/>
          </p:cNvSpPr>
          <p:nvPr>
            <p:ph type="title"/>
          </p:nvPr>
        </p:nvSpPr>
        <p:spPr>
          <a:xfrm>
            <a:off x="96806" y="0"/>
            <a:ext cx="6902681" cy="931901"/>
          </a:xfrm>
        </p:spPr>
        <p:txBody>
          <a:bodyPr>
            <a:normAutofit fontScale="90000"/>
          </a:bodyPr>
          <a:lstStyle/>
          <a:p>
            <a:r>
              <a:rPr lang="en-AU" dirty="0">
                <a:solidFill>
                  <a:schemeClr val="tx2"/>
                </a:solidFill>
              </a:rPr>
              <a:t>Layout, Zoning, Building Classifications</a:t>
            </a:r>
          </a:p>
        </p:txBody>
      </p:sp>
      <p:sp>
        <p:nvSpPr>
          <p:cNvPr id="3" name="Text Placeholder 2">
            <a:extLst>
              <a:ext uri="{FF2B5EF4-FFF2-40B4-BE49-F238E27FC236}">
                <a16:creationId xmlns:a16="http://schemas.microsoft.com/office/drawing/2014/main" id="{651C75B7-8E29-1E49-8E04-BA6FDF82FDEC}"/>
              </a:ext>
            </a:extLst>
          </p:cNvPr>
          <p:cNvSpPr>
            <a:spLocks noGrp="1"/>
          </p:cNvSpPr>
          <p:nvPr>
            <p:ph type="body" sz="quarter" idx="10"/>
          </p:nvPr>
        </p:nvSpPr>
        <p:spPr>
          <a:xfrm>
            <a:off x="96805" y="774441"/>
            <a:ext cx="6972625" cy="4366726"/>
          </a:xfrm>
        </p:spPr>
        <p:txBody>
          <a:bodyPr>
            <a:normAutofit fontScale="92500" lnSpcReduction="20000"/>
          </a:bodyPr>
          <a:lstStyle/>
          <a:p>
            <a:r>
              <a:rPr lang="en-AU" dirty="0"/>
              <a:t>Check the building classifications and approvals</a:t>
            </a:r>
          </a:p>
          <a:p>
            <a:endParaRPr lang="en-AU" dirty="0"/>
          </a:p>
          <a:p>
            <a:pPr>
              <a:lnSpc>
                <a:spcPct val="120000"/>
              </a:lnSpc>
            </a:pPr>
            <a:r>
              <a:rPr lang="en-AU" dirty="0"/>
              <a:t>How many covers and average spend per head to be profitable?</a:t>
            </a:r>
          </a:p>
          <a:p>
            <a:endParaRPr lang="en-AU" dirty="0"/>
          </a:p>
          <a:p>
            <a:r>
              <a:rPr lang="en-AU" dirty="0"/>
              <a:t>Liquor license and outdoor seating precedents?</a:t>
            </a:r>
          </a:p>
          <a:p>
            <a:endParaRPr lang="en-AU" dirty="0"/>
          </a:p>
          <a:p>
            <a:r>
              <a:rPr lang="en-AU" dirty="0"/>
              <a:t>Drainage, sewage, utilities, grease traps</a:t>
            </a:r>
          </a:p>
          <a:p>
            <a:pPr marL="0" indent="0">
              <a:buNone/>
            </a:pPr>
            <a:endParaRPr lang="en-AU" dirty="0"/>
          </a:p>
          <a:p>
            <a:pPr>
              <a:lnSpc>
                <a:spcPct val="120000"/>
              </a:lnSpc>
            </a:pPr>
            <a:r>
              <a:rPr lang="en-AU" dirty="0"/>
              <a:t>If a site is impossible to use because of the unavailability of certain utilities. Do you require the use of gas or charcoal?</a:t>
            </a:r>
          </a:p>
          <a:p>
            <a:endParaRPr lang="en-AU" dirty="0"/>
          </a:p>
          <a:p>
            <a:r>
              <a:rPr lang="en-AU" dirty="0"/>
              <a:t>Flooding history, major drainage problems?</a:t>
            </a:r>
          </a:p>
          <a:p>
            <a:endParaRPr lang="en-AU" dirty="0"/>
          </a:p>
        </p:txBody>
      </p:sp>
      <p:grpSp>
        <p:nvGrpSpPr>
          <p:cNvPr id="4" name="Group 3">
            <a:extLst>
              <a:ext uri="{FF2B5EF4-FFF2-40B4-BE49-F238E27FC236}">
                <a16:creationId xmlns:a16="http://schemas.microsoft.com/office/drawing/2014/main" id="{C3580542-4FFD-F44C-B9E5-B1B40628CD4C}"/>
              </a:ext>
            </a:extLst>
          </p:cNvPr>
          <p:cNvGrpSpPr/>
          <p:nvPr/>
        </p:nvGrpSpPr>
        <p:grpSpPr>
          <a:xfrm>
            <a:off x="3386595" y="4954459"/>
            <a:ext cx="3682835" cy="1783658"/>
            <a:chOff x="40079" y="4912642"/>
            <a:chExt cx="3781336" cy="1834902"/>
          </a:xfrm>
        </p:grpSpPr>
        <p:pic>
          <p:nvPicPr>
            <p:cNvPr id="6" name="Picture 5">
              <a:extLst>
                <a:ext uri="{FF2B5EF4-FFF2-40B4-BE49-F238E27FC236}">
                  <a16:creationId xmlns:a16="http://schemas.microsoft.com/office/drawing/2014/main" id="{50DFB877-A879-554A-9C19-97A37EED0A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079" y="4912642"/>
              <a:ext cx="3698901" cy="1834902"/>
            </a:xfrm>
            <a:prstGeom prst="rect">
              <a:avLst/>
            </a:prstGeom>
          </p:spPr>
        </p:pic>
        <p:sp>
          <p:nvSpPr>
            <p:cNvPr id="9" name="Rectangle 8">
              <a:extLst>
                <a:ext uri="{FF2B5EF4-FFF2-40B4-BE49-F238E27FC236}">
                  <a16:creationId xmlns:a16="http://schemas.microsoft.com/office/drawing/2014/main" id="{786CBA4C-84B0-D44D-A421-8DB345360E9A}"/>
                </a:ext>
              </a:extLst>
            </p:cNvPr>
            <p:cNvSpPr/>
            <p:nvPr/>
          </p:nvSpPr>
          <p:spPr>
            <a:xfrm>
              <a:off x="1171331" y="6433132"/>
              <a:ext cx="2650084" cy="293542"/>
            </a:xfrm>
            <a:prstGeom prst="rect">
              <a:avLst/>
            </a:prstGeom>
          </p:spPr>
          <p:txBody>
            <a:bodyPr wrap="none">
              <a:spAutoFit/>
            </a:bodyPr>
            <a:lstStyle/>
            <a:p>
              <a:pPr>
                <a:lnSpc>
                  <a:spcPct val="120000"/>
                </a:lnSpc>
              </a:pPr>
              <a:r>
                <a:rPr lang="en-AU" sz="1200" dirty="0"/>
                <a:t>(Commercial Property Guide, 2016) </a:t>
              </a:r>
              <a:endParaRPr lang="en-US" sz="1200" dirty="0"/>
            </a:p>
          </p:txBody>
        </p:sp>
      </p:grpSp>
      <p:grpSp>
        <p:nvGrpSpPr>
          <p:cNvPr id="15" name="Group 14">
            <a:extLst>
              <a:ext uri="{FF2B5EF4-FFF2-40B4-BE49-F238E27FC236}">
                <a16:creationId xmlns:a16="http://schemas.microsoft.com/office/drawing/2014/main" id="{5C9185F1-212D-3048-9F0C-8C18D9E8D7EB}"/>
              </a:ext>
            </a:extLst>
          </p:cNvPr>
          <p:cNvGrpSpPr/>
          <p:nvPr/>
        </p:nvGrpSpPr>
        <p:grpSpPr>
          <a:xfrm>
            <a:off x="7251750" y="847925"/>
            <a:ext cx="1892250" cy="6010075"/>
            <a:chOff x="6838949" y="847926"/>
            <a:chExt cx="2208245" cy="6010074"/>
          </a:xfrm>
        </p:grpSpPr>
        <p:pic>
          <p:nvPicPr>
            <p:cNvPr id="10" name="Picture 9" descr="A picture containing red, black, sitting, front&#10;&#10;Description automatically generated">
              <a:extLst>
                <a:ext uri="{FF2B5EF4-FFF2-40B4-BE49-F238E27FC236}">
                  <a16:creationId xmlns:a16="http://schemas.microsoft.com/office/drawing/2014/main" id="{414D2415-A980-634F-BFEA-B4B343A75C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8949" y="847926"/>
              <a:ext cx="2208245" cy="3312367"/>
            </a:xfrm>
            <a:prstGeom prst="rect">
              <a:avLst/>
            </a:prstGeom>
          </p:spPr>
        </p:pic>
        <p:pic>
          <p:nvPicPr>
            <p:cNvPr id="12" name="Picture 11">
              <a:extLst>
                <a:ext uri="{FF2B5EF4-FFF2-40B4-BE49-F238E27FC236}">
                  <a16:creationId xmlns:a16="http://schemas.microsoft.com/office/drawing/2014/main" id="{627A9AFA-6978-2C45-AFB5-C4DBA23594E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38949" y="5497408"/>
              <a:ext cx="2208245" cy="1360592"/>
            </a:xfrm>
            <a:prstGeom prst="rect">
              <a:avLst/>
            </a:prstGeom>
          </p:spPr>
        </p:pic>
        <p:pic>
          <p:nvPicPr>
            <p:cNvPr id="14" name="Picture 13" descr="A picture containing indoor, food, piece, sitting&#10;&#10;Description automatically generated">
              <a:extLst>
                <a:ext uri="{FF2B5EF4-FFF2-40B4-BE49-F238E27FC236}">
                  <a16:creationId xmlns:a16="http://schemas.microsoft.com/office/drawing/2014/main" id="{9350B8AD-F576-3047-91BB-D1269CB615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40819" y="4160293"/>
              <a:ext cx="2206374" cy="1429675"/>
            </a:xfrm>
            <a:prstGeom prst="rect">
              <a:avLst/>
            </a:prstGeom>
          </p:spPr>
        </p:pic>
      </p:grpSp>
      <p:sp>
        <p:nvSpPr>
          <p:cNvPr id="16" name="Rectangle 15">
            <a:extLst>
              <a:ext uri="{FF2B5EF4-FFF2-40B4-BE49-F238E27FC236}">
                <a16:creationId xmlns:a16="http://schemas.microsoft.com/office/drawing/2014/main" id="{786CBA4C-84B0-D44D-A421-8DB345360E9A}"/>
              </a:ext>
            </a:extLst>
          </p:cNvPr>
          <p:cNvSpPr/>
          <p:nvPr/>
        </p:nvSpPr>
        <p:spPr>
          <a:xfrm>
            <a:off x="65911" y="6558272"/>
            <a:ext cx="2327881" cy="293542"/>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AU" sz="1200" dirty="0"/>
              <a:t>*More on this in future topics… </a:t>
            </a:r>
            <a:endParaRPr lang="en-US" sz="1200" dirty="0"/>
          </a:p>
        </p:txBody>
      </p:sp>
    </p:spTree>
    <p:extLst>
      <p:ext uri="{BB962C8B-B14F-4D97-AF65-F5344CB8AC3E}">
        <p14:creationId xmlns:p14="http://schemas.microsoft.com/office/powerpoint/2010/main" val="2444417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3AB00AE-4340-440F-82E1-9F69D1D55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sitting at a table in a restaurant&#10;&#10;Description automatically generated">
            <a:extLst>
              <a:ext uri="{FF2B5EF4-FFF2-40B4-BE49-F238E27FC236}">
                <a16:creationId xmlns:a16="http://schemas.microsoft.com/office/drawing/2014/main" id="{620734CD-3CBA-3C48-9A8D-67B942969952}"/>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4562839" y="-168316"/>
            <a:ext cx="4695998" cy="3932313"/>
          </a:xfrm>
          <a:prstGeom prst="rect">
            <a:avLst/>
          </a:prstGeom>
          <a:effectLst>
            <a:softEdge rad="533400"/>
          </a:effectLst>
        </p:spPr>
      </p:pic>
      <p:pic>
        <p:nvPicPr>
          <p:cNvPr id="4" name="Picture 3">
            <a:extLst>
              <a:ext uri="{FF2B5EF4-FFF2-40B4-BE49-F238E27FC236}">
                <a16:creationId xmlns:a16="http://schemas.microsoft.com/office/drawing/2014/main" id="{666173AA-DEE6-1B4D-9166-98B47D75F27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
          <a:stretch/>
        </p:blipFill>
        <p:spPr>
          <a:xfrm>
            <a:off x="4567428" y="2487166"/>
            <a:ext cx="4697730" cy="4215384"/>
          </a:xfrm>
          <a:prstGeom prst="rect">
            <a:avLst/>
          </a:prstGeom>
          <a:effectLst>
            <a:softEdge rad="533400"/>
          </a:effectLst>
        </p:spPr>
      </p:pic>
      <p:pic>
        <p:nvPicPr>
          <p:cNvPr id="14" name="Picture 13">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89D9FB4D-A06A-7143-A745-DF2AD433AD77}"/>
              </a:ext>
            </a:extLst>
          </p:cNvPr>
          <p:cNvSpPr>
            <a:spLocks noGrp="1"/>
          </p:cNvSpPr>
          <p:nvPr>
            <p:ph type="title"/>
          </p:nvPr>
        </p:nvSpPr>
        <p:spPr>
          <a:xfrm>
            <a:off x="242241" y="220488"/>
            <a:ext cx="3602727" cy="1311664"/>
          </a:xfrm>
        </p:spPr>
        <p:txBody>
          <a:bodyPr vert="horz" lIns="91440" tIns="45720" rIns="91440" bIns="45720" rtlCol="0" anchor="ctr">
            <a:normAutofit/>
          </a:bodyPr>
          <a:lstStyle/>
          <a:p>
            <a:pPr defTabSz="914400"/>
            <a:r>
              <a:rPr lang="en-US" sz="3000" kern="1200" dirty="0">
                <a:solidFill>
                  <a:schemeClr val="tx2"/>
                </a:solidFill>
                <a:latin typeface="+mj-lt"/>
                <a:ea typeface="+mj-ea"/>
                <a:cs typeface="+mj-cs"/>
              </a:rPr>
              <a:t>Surroundings and Nearby Competitors</a:t>
            </a:r>
          </a:p>
        </p:txBody>
      </p:sp>
      <p:sp>
        <p:nvSpPr>
          <p:cNvPr id="3" name="Text Placeholder 2">
            <a:extLst>
              <a:ext uri="{FF2B5EF4-FFF2-40B4-BE49-F238E27FC236}">
                <a16:creationId xmlns:a16="http://schemas.microsoft.com/office/drawing/2014/main" id="{C2F7D87E-7BD2-E34E-B9B9-9F4A3F372283}"/>
              </a:ext>
            </a:extLst>
          </p:cNvPr>
          <p:cNvSpPr>
            <a:spLocks noGrp="1"/>
          </p:cNvSpPr>
          <p:nvPr>
            <p:ph type="body" sz="quarter" idx="10"/>
          </p:nvPr>
        </p:nvSpPr>
        <p:spPr>
          <a:xfrm>
            <a:off x="57043" y="1532152"/>
            <a:ext cx="5103628" cy="4767943"/>
          </a:xfrm>
        </p:spPr>
        <p:txBody>
          <a:bodyPr vert="horz" lIns="91440" tIns="45720" rIns="91440" bIns="45720" rtlCol="0" anchor="ctr">
            <a:noAutofit/>
          </a:bodyPr>
          <a:lstStyle/>
          <a:p>
            <a:pPr defTabSz="914400"/>
            <a:r>
              <a:rPr lang="en-US" sz="1800" dirty="0">
                <a:solidFill>
                  <a:srgbClr val="000000"/>
                </a:solidFill>
                <a:latin typeface="+mn-lt"/>
                <a:cs typeface="+mn-cs"/>
              </a:rPr>
              <a:t>Studying restaurants in the area gives clues about local trends</a:t>
            </a:r>
          </a:p>
          <a:p>
            <a:pPr indent="-228600" defTabSz="914400"/>
            <a:r>
              <a:rPr lang="en-US" sz="1800" dirty="0">
                <a:solidFill>
                  <a:srgbClr val="000000"/>
                </a:solidFill>
                <a:latin typeface="+mn-lt"/>
                <a:cs typeface="+mn-cs"/>
              </a:rPr>
              <a:t>If three successful fast food restaurants operate nearby, a fourth might challenge the market or decide the pool of customers is insufficient.</a:t>
            </a:r>
          </a:p>
          <a:p>
            <a:pPr indent="-228600" defTabSz="914400"/>
            <a:r>
              <a:rPr lang="en-US" sz="1800" dirty="0">
                <a:solidFill>
                  <a:srgbClr val="000000"/>
                </a:solidFill>
                <a:latin typeface="+mn-lt"/>
                <a:cs typeface="+mn-cs"/>
              </a:rPr>
              <a:t>History of the building- why did previous occupiers fail? Too much competition?</a:t>
            </a:r>
          </a:p>
          <a:p>
            <a:pPr indent="-228600" defTabSz="914400"/>
            <a:r>
              <a:rPr lang="en-US" sz="1800" dirty="0">
                <a:solidFill>
                  <a:srgbClr val="000000"/>
                </a:solidFill>
                <a:latin typeface="+mn-lt"/>
                <a:cs typeface="+mn-cs"/>
              </a:rPr>
              <a:t>Is there an issue with theft in the area? Do the residents upstairs complain when there’s live music?</a:t>
            </a:r>
          </a:p>
          <a:p>
            <a:pPr indent="-228600" defTabSz="914400">
              <a:lnSpc>
                <a:spcPct val="110000"/>
              </a:lnSpc>
            </a:pPr>
            <a:r>
              <a:rPr lang="en-US" sz="1800" dirty="0">
                <a:solidFill>
                  <a:srgbClr val="000000"/>
                </a:solidFill>
                <a:latin typeface="+mn-lt"/>
                <a:cs typeface="+mn-cs"/>
              </a:rPr>
              <a:t>Are there pending planning permission applications that could affect your trade?</a:t>
            </a:r>
          </a:p>
          <a:p>
            <a:pPr indent="-228600" defTabSz="914400"/>
            <a:r>
              <a:rPr lang="en-US" sz="1800" dirty="0">
                <a:solidFill>
                  <a:srgbClr val="000000"/>
                </a:solidFill>
                <a:latin typeface="+mn-lt"/>
                <a:cs typeface="+mn-cs"/>
              </a:rPr>
              <a:t>Example: A bakery concept could also face competition from in-store bakeries in supermarkets</a:t>
            </a:r>
          </a:p>
        </p:txBody>
      </p:sp>
      <p:pic>
        <p:nvPicPr>
          <p:cNvPr id="10" name="Picture 9">
            <a:extLst>
              <a:ext uri="{FF2B5EF4-FFF2-40B4-BE49-F238E27FC236}">
                <a16:creationId xmlns:a16="http://schemas.microsoft.com/office/drawing/2014/main" id="{6E29E93D-D667-3E42-975B-6794D35337BA}"/>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
        <p:nvSpPr>
          <p:cNvPr id="8" name="TextBox 7">
            <a:extLst>
              <a:ext uri="{FF2B5EF4-FFF2-40B4-BE49-F238E27FC236}">
                <a16:creationId xmlns:a16="http://schemas.microsoft.com/office/drawing/2014/main" id="{3763CD0C-9E91-6E4F-B7A5-57FA73C543B2}"/>
              </a:ext>
            </a:extLst>
          </p:cNvPr>
          <p:cNvSpPr txBox="1"/>
          <p:nvPr/>
        </p:nvSpPr>
        <p:spPr>
          <a:xfrm>
            <a:off x="0" y="6517884"/>
            <a:ext cx="4455042" cy="276999"/>
          </a:xfrm>
          <a:prstGeom prst="rect">
            <a:avLst/>
          </a:prstGeom>
          <a:noFill/>
        </p:spPr>
        <p:txBody>
          <a:bodyPr wrap="square" rtlCol="0">
            <a:spAutoFit/>
          </a:bodyPr>
          <a:lstStyle/>
          <a:p>
            <a:r>
              <a:rPr lang="en-AU" sz="1200" dirty="0"/>
              <a:t>(Choosing a Restaurant Location, n.d.)</a:t>
            </a:r>
          </a:p>
        </p:txBody>
      </p:sp>
    </p:spTree>
    <p:extLst>
      <p:ext uri="{BB962C8B-B14F-4D97-AF65-F5344CB8AC3E}">
        <p14:creationId xmlns:p14="http://schemas.microsoft.com/office/powerpoint/2010/main" val="129179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indoor, table, various, sitting&#10;&#10;Description automatically generated">
            <a:extLst>
              <a:ext uri="{FF2B5EF4-FFF2-40B4-BE49-F238E27FC236}">
                <a16:creationId xmlns:a16="http://schemas.microsoft.com/office/drawing/2014/main" id="{FD254803-8D8F-5D41-906F-BFFDA1C05A08}"/>
              </a:ext>
            </a:extLst>
          </p:cNvPr>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b="-1"/>
          <a:stretch/>
        </p:blipFill>
        <p:spPr>
          <a:xfrm>
            <a:off x="20" y="1"/>
            <a:ext cx="9143980" cy="6857999"/>
          </a:xfrm>
          <a:prstGeom prst="rect">
            <a:avLst/>
          </a:prstGeom>
        </p:spPr>
      </p:pic>
      <p:sp>
        <p:nvSpPr>
          <p:cNvPr id="3" name="Title 2">
            <a:extLst>
              <a:ext uri="{FF2B5EF4-FFF2-40B4-BE49-F238E27FC236}">
                <a16:creationId xmlns:a16="http://schemas.microsoft.com/office/drawing/2014/main" id="{2E874214-7C51-4697-A676-BA7B9F1CB201}"/>
              </a:ext>
            </a:extLst>
          </p:cNvPr>
          <p:cNvSpPr>
            <a:spLocks noGrp="1"/>
          </p:cNvSpPr>
          <p:nvPr>
            <p:ph type="title"/>
          </p:nvPr>
        </p:nvSpPr>
        <p:spPr>
          <a:xfrm>
            <a:off x="264756" y="527104"/>
            <a:ext cx="7886700" cy="1033009"/>
          </a:xfrm>
        </p:spPr>
        <p:txBody>
          <a:bodyPr vert="horz" lIns="91440" tIns="45720" rIns="91440" bIns="45720" rtlCol="0" anchor="b">
            <a:normAutofit/>
          </a:bodyPr>
          <a:lstStyle/>
          <a:p>
            <a:pPr algn="ctr" defTabSz="914400"/>
            <a:r>
              <a:rPr lang="en-US" sz="3800" dirty="0">
                <a:solidFill>
                  <a:srgbClr val="FFFFFF"/>
                </a:solidFill>
                <a:latin typeface="+mj-lt"/>
                <a:cs typeface="+mj-cs"/>
              </a:rPr>
              <a:t>Activity 3.4</a:t>
            </a:r>
          </a:p>
        </p:txBody>
      </p:sp>
      <p:sp>
        <p:nvSpPr>
          <p:cNvPr id="4" name="Text Placeholder 3">
            <a:extLst>
              <a:ext uri="{FF2B5EF4-FFF2-40B4-BE49-F238E27FC236}">
                <a16:creationId xmlns:a16="http://schemas.microsoft.com/office/drawing/2014/main" id="{CCDF3DF3-A696-47C0-A187-45926CBA8A80}"/>
              </a:ext>
            </a:extLst>
          </p:cNvPr>
          <p:cNvSpPr>
            <a:spLocks noGrp="1"/>
          </p:cNvSpPr>
          <p:nvPr>
            <p:ph type="body" sz="quarter" idx="10"/>
          </p:nvPr>
        </p:nvSpPr>
        <p:spPr>
          <a:xfrm>
            <a:off x="628650" y="4159404"/>
            <a:ext cx="7886700" cy="1654987"/>
          </a:xfrm>
        </p:spPr>
        <p:txBody>
          <a:bodyPr vert="horz" lIns="91440" tIns="45720" rIns="91440" bIns="45720" rtlCol="0">
            <a:normAutofit/>
          </a:bodyPr>
          <a:lstStyle/>
          <a:p>
            <a:pPr marL="0" indent="0" algn="ctr" defTabSz="914400">
              <a:spcBef>
                <a:spcPts val="1000"/>
              </a:spcBef>
              <a:buNone/>
            </a:pPr>
            <a:r>
              <a:rPr lang="en-US" sz="2600" dirty="0">
                <a:solidFill>
                  <a:srgbClr val="FFFFFF"/>
                </a:solidFill>
                <a:latin typeface="+mn-lt"/>
                <a:cs typeface="+mn-cs"/>
              </a:rPr>
              <a:t>Compare a café in Manly, Darlinghurst and in CBD</a:t>
            </a:r>
          </a:p>
          <a:p>
            <a:pPr marL="0" indent="0" algn="ctr" defTabSz="914400">
              <a:spcBef>
                <a:spcPts val="1000"/>
              </a:spcBef>
              <a:buNone/>
            </a:pPr>
            <a:r>
              <a:rPr lang="en-US" sz="2600" dirty="0">
                <a:solidFill>
                  <a:srgbClr val="FFFFFF"/>
                </a:solidFill>
                <a:latin typeface="+mn-lt"/>
                <a:cs typeface="+mn-cs"/>
              </a:rPr>
              <a:t>How does the same concept vary with location?</a:t>
            </a:r>
          </a:p>
        </p:txBody>
      </p:sp>
      <p:pic>
        <p:nvPicPr>
          <p:cNvPr id="11" name="Picture 10">
            <a:extLst>
              <a:ext uri="{FF2B5EF4-FFF2-40B4-BE49-F238E27FC236}">
                <a16:creationId xmlns:a16="http://schemas.microsoft.com/office/drawing/2014/main" id="{215914B6-D925-8D41-A512-7F6D0A9A43D8}"/>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
        <p:nvSpPr>
          <p:cNvPr id="2" name="Rectangle 1">
            <a:extLst>
              <a:ext uri="{FF2B5EF4-FFF2-40B4-BE49-F238E27FC236}">
                <a16:creationId xmlns:a16="http://schemas.microsoft.com/office/drawing/2014/main" id="{34684572-6E02-A14B-8247-4C1A53A74907}"/>
              </a:ext>
            </a:extLst>
          </p:cNvPr>
          <p:cNvSpPr/>
          <p:nvPr/>
        </p:nvSpPr>
        <p:spPr>
          <a:xfrm>
            <a:off x="1698171" y="6027002"/>
            <a:ext cx="5542384" cy="323165"/>
          </a:xfrm>
          <a:prstGeom prst="rect">
            <a:avLst/>
          </a:prstGeom>
          <a:solidFill>
            <a:schemeClr val="bg1">
              <a:alpha val="49000"/>
            </a:schemeClr>
          </a:solidFill>
        </p:spPr>
        <p:txBody>
          <a:bodyPr wrap="square">
            <a:spAutoFit/>
          </a:bodyPr>
          <a:lstStyle/>
          <a:p>
            <a:pPr algn="ctr"/>
            <a:r>
              <a:rPr lang="en-AU" sz="1500" dirty="0">
                <a:hlinkClick r:id="rId5"/>
              </a:rPr>
              <a:t>https://icms.padlet.org/nassima_kennedy1/yzhbu4fptlg2rlex</a:t>
            </a:r>
            <a:endParaRPr lang="en-AU" sz="1500" dirty="0"/>
          </a:p>
        </p:txBody>
      </p:sp>
    </p:spTree>
    <p:extLst>
      <p:ext uri="{BB962C8B-B14F-4D97-AF65-F5344CB8AC3E}">
        <p14:creationId xmlns:p14="http://schemas.microsoft.com/office/powerpoint/2010/main" val="1418236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61893EA-9585-F049-8202-9737FED7BA2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96990" y="10"/>
            <a:ext cx="274701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9" name="Picture 8">
            <a:extLst>
              <a:ext uri="{FF2B5EF4-FFF2-40B4-BE49-F238E27FC236}">
                <a16:creationId xmlns:a16="http://schemas.microsoft.com/office/drawing/2014/main" id="{6C91B69B-1C02-F748-BAA8-5153F82A733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36485" y="10"/>
            <a:ext cx="3088583"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8" name="Picture 7">
            <a:extLst>
              <a:ext uri="{FF2B5EF4-FFF2-40B4-BE49-F238E27FC236}">
                <a16:creationId xmlns:a16="http://schemas.microsoft.com/office/drawing/2014/main" id="{33469B62-FD32-7743-8B68-B33830391F2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76264" y="3456432"/>
            <a:ext cx="5267735"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16" name="Freeform: Shape 15">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9723"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1749"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A2094A9-A4FD-AF48-9B53-C87B72B63020}"/>
              </a:ext>
            </a:extLst>
          </p:cNvPr>
          <p:cNvSpPr>
            <a:spLocks noGrp="1"/>
          </p:cNvSpPr>
          <p:nvPr>
            <p:ph type="title"/>
          </p:nvPr>
        </p:nvSpPr>
        <p:spPr>
          <a:xfrm>
            <a:off x="197402" y="840243"/>
            <a:ext cx="3691753" cy="1325563"/>
          </a:xfrm>
        </p:spPr>
        <p:txBody>
          <a:bodyPr vert="horz" lIns="91440" tIns="45720" rIns="91440" bIns="45720" rtlCol="0" anchor="ctr">
            <a:normAutofit/>
          </a:bodyPr>
          <a:lstStyle/>
          <a:p>
            <a:pPr defTabSz="914400"/>
            <a:r>
              <a:rPr lang="en-US" sz="2500" kern="1200" dirty="0">
                <a:solidFill>
                  <a:schemeClr val="tx2"/>
                </a:solidFill>
                <a:latin typeface="+mj-lt"/>
                <a:ea typeface="+mj-ea"/>
                <a:cs typeface="+mj-cs"/>
              </a:rPr>
              <a:t>Some restaurants create their own location… </a:t>
            </a:r>
            <a:br>
              <a:rPr lang="en-US" sz="2300" kern="1200" dirty="0">
                <a:solidFill>
                  <a:schemeClr val="tx1"/>
                </a:solidFill>
                <a:latin typeface="+mj-lt"/>
                <a:ea typeface="+mj-ea"/>
                <a:cs typeface="+mj-cs"/>
              </a:rPr>
            </a:br>
            <a:endParaRPr lang="en-US" sz="2300" kern="1200" dirty="0">
              <a:solidFill>
                <a:schemeClr val="tx1"/>
              </a:solidFill>
              <a:latin typeface="+mj-lt"/>
              <a:ea typeface="+mj-ea"/>
              <a:cs typeface="+mj-cs"/>
            </a:endParaRPr>
          </a:p>
        </p:txBody>
      </p:sp>
      <p:sp>
        <p:nvSpPr>
          <p:cNvPr id="20" name="Rectangle 19">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3" y="2089941"/>
            <a:ext cx="372782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4E767468-E0ED-C341-ABB8-B253ECC78209}"/>
              </a:ext>
            </a:extLst>
          </p:cNvPr>
          <p:cNvSpPr>
            <a:spLocks noGrp="1"/>
          </p:cNvSpPr>
          <p:nvPr>
            <p:ph type="body" sz="quarter" idx="10"/>
          </p:nvPr>
        </p:nvSpPr>
        <p:spPr>
          <a:xfrm>
            <a:off x="96012" y="2223383"/>
            <a:ext cx="3931783" cy="3957961"/>
          </a:xfrm>
        </p:spPr>
        <p:txBody>
          <a:bodyPr vert="horz" lIns="91440" tIns="45720" rIns="91440" bIns="45720" rtlCol="0">
            <a:normAutofit/>
          </a:bodyPr>
          <a:lstStyle/>
          <a:p>
            <a:pPr indent="-228600" defTabSz="914400"/>
            <a:r>
              <a:rPr lang="en-US" sz="1700" dirty="0">
                <a:latin typeface="+mn-lt"/>
                <a:cs typeface="+mn-cs"/>
              </a:rPr>
              <a:t>The restaurant creates the location if the food service and atmosphere are desirable.</a:t>
            </a:r>
          </a:p>
          <a:p>
            <a:pPr marL="0" indent="0" defTabSz="914400">
              <a:buNone/>
            </a:pPr>
            <a:endParaRPr lang="en-AU" sz="1700" dirty="0">
              <a:latin typeface="+mn-lt"/>
              <a:cs typeface="+mn-cs"/>
            </a:endParaRPr>
          </a:p>
          <a:p>
            <a:pPr indent="-228600" defTabSz="914400"/>
            <a:r>
              <a:rPr lang="en-AU" sz="1700" dirty="0">
                <a:latin typeface="+mn-lt"/>
                <a:cs typeface="+mn-cs"/>
              </a:rPr>
              <a:t>Developers and community officials are often eager to entice a successful restaurant operator into a new shopping centre </a:t>
            </a:r>
            <a:r>
              <a:rPr lang="en-US" sz="1700" dirty="0">
                <a:latin typeface="+mn-lt"/>
                <a:cs typeface="+mn-cs"/>
              </a:rPr>
              <a:t>or an area that has fallen on bad times.</a:t>
            </a:r>
          </a:p>
          <a:p>
            <a:pPr marL="0" indent="0" defTabSz="914400">
              <a:buNone/>
            </a:pPr>
            <a:endParaRPr lang="en-AU" sz="1700" dirty="0">
              <a:latin typeface="+mn-lt"/>
              <a:cs typeface="+mn-cs"/>
            </a:endParaRPr>
          </a:p>
          <a:p>
            <a:pPr indent="-228600" defTabSz="914400"/>
            <a:r>
              <a:rPr lang="en-US" sz="1700" dirty="0">
                <a:latin typeface="+mn-lt"/>
                <a:cs typeface="+mn-cs"/>
              </a:rPr>
              <a:t>People will search out appealing restaurants</a:t>
            </a:r>
          </a:p>
        </p:txBody>
      </p:sp>
      <p:sp>
        <p:nvSpPr>
          <p:cNvPr id="4" name="Rectangle 3">
            <a:extLst>
              <a:ext uri="{FF2B5EF4-FFF2-40B4-BE49-F238E27FC236}">
                <a16:creationId xmlns:a16="http://schemas.microsoft.com/office/drawing/2014/main" id="{CD1FDA21-366D-0945-84CF-EFA7DF43EF8F}"/>
              </a:ext>
            </a:extLst>
          </p:cNvPr>
          <p:cNvSpPr/>
          <p:nvPr/>
        </p:nvSpPr>
        <p:spPr>
          <a:xfrm>
            <a:off x="0" y="6535865"/>
            <a:ext cx="2448092" cy="323165"/>
          </a:xfrm>
          <a:prstGeom prst="rect">
            <a:avLst/>
          </a:prstGeom>
        </p:spPr>
        <p:txBody>
          <a:bodyPr wrap="square">
            <a:spAutoFit/>
          </a:bodyPr>
          <a:lstStyle/>
          <a:p>
            <a:pPr>
              <a:spcAft>
                <a:spcPts val="600"/>
              </a:spcAft>
            </a:pPr>
            <a:r>
              <a:rPr lang="en-AU" sz="1500" dirty="0"/>
              <a:t>(Walker, 2017, page 85) </a:t>
            </a:r>
          </a:p>
        </p:txBody>
      </p:sp>
      <p:pic>
        <p:nvPicPr>
          <p:cNvPr id="15" name="Picture 14">
            <a:extLst>
              <a:ext uri="{FF2B5EF4-FFF2-40B4-BE49-F238E27FC236}">
                <a16:creationId xmlns:a16="http://schemas.microsoft.com/office/drawing/2014/main" id="{0AF17E6D-08AB-FD44-8EA1-7A3676D85637}"/>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
        <p:nvSpPr>
          <p:cNvPr id="17" name="Rectangle 16">
            <a:extLst>
              <a:ext uri="{FF2B5EF4-FFF2-40B4-BE49-F238E27FC236}">
                <a16:creationId xmlns:a16="http://schemas.microsoft.com/office/drawing/2014/main" id="{F3023814-0D6A-EE46-9B30-708016149844}"/>
              </a:ext>
            </a:extLst>
          </p:cNvPr>
          <p:cNvSpPr/>
          <p:nvPr/>
        </p:nvSpPr>
        <p:spPr>
          <a:xfrm>
            <a:off x="4057012" y="6534825"/>
            <a:ext cx="2448092" cy="323165"/>
          </a:xfrm>
          <a:prstGeom prst="rect">
            <a:avLst/>
          </a:prstGeom>
        </p:spPr>
        <p:txBody>
          <a:bodyPr wrap="square">
            <a:spAutoFit/>
          </a:bodyPr>
          <a:lstStyle/>
          <a:p>
            <a:pPr>
              <a:spcAft>
                <a:spcPts val="600"/>
              </a:spcAft>
            </a:pPr>
            <a:r>
              <a:rPr lang="en-AU" sz="1500" dirty="0">
                <a:solidFill>
                  <a:schemeClr val="bg1"/>
                </a:solidFill>
              </a:rPr>
              <a:t>Berowra Waters Inn </a:t>
            </a:r>
          </a:p>
        </p:txBody>
      </p:sp>
    </p:spTree>
    <p:extLst>
      <p:ext uri="{BB962C8B-B14F-4D97-AF65-F5344CB8AC3E}">
        <p14:creationId xmlns:p14="http://schemas.microsoft.com/office/powerpoint/2010/main" val="1793818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14282-DF25-B741-8094-97BC4B4993A9}"/>
              </a:ext>
            </a:extLst>
          </p:cNvPr>
          <p:cNvSpPr>
            <a:spLocks noGrp="1"/>
          </p:cNvSpPr>
          <p:nvPr>
            <p:ph type="title"/>
          </p:nvPr>
        </p:nvSpPr>
        <p:spPr>
          <a:xfrm>
            <a:off x="72470" y="-175633"/>
            <a:ext cx="6902681" cy="1325563"/>
          </a:xfrm>
        </p:spPr>
        <p:txBody>
          <a:bodyPr/>
          <a:lstStyle/>
          <a:p>
            <a:r>
              <a:rPr lang="en-AU" dirty="0">
                <a:solidFill>
                  <a:schemeClr val="tx2"/>
                </a:solidFill>
              </a:rPr>
              <a:t>Hidden Venues</a:t>
            </a:r>
          </a:p>
        </p:txBody>
      </p:sp>
      <p:sp>
        <p:nvSpPr>
          <p:cNvPr id="5" name="Rectangle 4">
            <a:extLst>
              <a:ext uri="{FF2B5EF4-FFF2-40B4-BE49-F238E27FC236}">
                <a16:creationId xmlns:a16="http://schemas.microsoft.com/office/drawing/2014/main" id="{D662C2C9-B3A8-2642-A9A7-9F0B24A186D4}"/>
              </a:ext>
            </a:extLst>
          </p:cNvPr>
          <p:cNvSpPr/>
          <p:nvPr/>
        </p:nvSpPr>
        <p:spPr>
          <a:xfrm>
            <a:off x="0" y="6525801"/>
            <a:ext cx="5623089" cy="276999"/>
          </a:xfrm>
          <a:prstGeom prst="rect">
            <a:avLst/>
          </a:prstGeom>
        </p:spPr>
        <p:txBody>
          <a:bodyPr wrap="square">
            <a:spAutoFit/>
          </a:bodyPr>
          <a:lstStyle/>
          <a:p>
            <a:r>
              <a:rPr lang="en-US" sz="1200" dirty="0"/>
              <a:t>(Huynh, 2020)</a:t>
            </a:r>
            <a:endParaRPr lang="en-AU" sz="1200" dirty="0"/>
          </a:p>
        </p:txBody>
      </p:sp>
      <p:grpSp>
        <p:nvGrpSpPr>
          <p:cNvPr id="14" name="Group 13">
            <a:extLst>
              <a:ext uri="{FF2B5EF4-FFF2-40B4-BE49-F238E27FC236}">
                <a16:creationId xmlns:a16="http://schemas.microsoft.com/office/drawing/2014/main" id="{9BA0DD85-C1B3-4944-A21E-0D625038691D}"/>
              </a:ext>
            </a:extLst>
          </p:cNvPr>
          <p:cNvGrpSpPr/>
          <p:nvPr/>
        </p:nvGrpSpPr>
        <p:grpSpPr>
          <a:xfrm>
            <a:off x="138999" y="850865"/>
            <a:ext cx="8429966" cy="5674936"/>
            <a:chOff x="138999" y="782425"/>
            <a:chExt cx="6836150" cy="4540864"/>
          </a:xfrm>
        </p:grpSpPr>
        <p:pic>
          <p:nvPicPr>
            <p:cNvPr id="6" name="Picture 5">
              <a:extLst>
                <a:ext uri="{FF2B5EF4-FFF2-40B4-BE49-F238E27FC236}">
                  <a16:creationId xmlns:a16="http://schemas.microsoft.com/office/drawing/2014/main" id="{BE153882-8BEA-204A-B94A-47CB7676B5E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057" y="782425"/>
              <a:ext cx="3311753" cy="2207835"/>
            </a:xfrm>
            <a:prstGeom prst="rect">
              <a:avLst/>
            </a:prstGeom>
          </p:spPr>
        </p:pic>
        <p:sp>
          <p:nvSpPr>
            <p:cNvPr id="7" name="Rectangle 6">
              <a:extLst>
                <a:ext uri="{FF2B5EF4-FFF2-40B4-BE49-F238E27FC236}">
                  <a16:creationId xmlns:a16="http://schemas.microsoft.com/office/drawing/2014/main" id="{2417AEB8-505E-044E-9D4B-5E273E3A0209}"/>
                </a:ext>
              </a:extLst>
            </p:cNvPr>
            <p:cNvSpPr/>
            <p:nvPr/>
          </p:nvSpPr>
          <p:spPr>
            <a:xfrm>
              <a:off x="138999" y="823599"/>
              <a:ext cx="2672545" cy="830997"/>
            </a:xfrm>
            <a:prstGeom prst="rect">
              <a:avLst/>
            </a:prstGeom>
          </p:spPr>
          <p:txBody>
            <a:bodyPr wrap="square">
              <a:spAutoFit/>
            </a:bodyPr>
            <a:lstStyle/>
            <a:p>
              <a:r>
                <a:rPr lang="en-AU" sz="1200" dirty="0">
                  <a:solidFill>
                    <a:schemeClr val="bg1"/>
                  </a:solidFill>
                </a:rPr>
                <a:t>Ultraviolet by Paul </a:t>
              </a:r>
              <a:r>
                <a:rPr lang="en-AU" sz="1200" dirty="0" err="1">
                  <a:solidFill>
                    <a:schemeClr val="bg1"/>
                  </a:solidFill>
                </a:rPr>
                <a:t>Pairet</a:t>
              </a:r>
              <a:r>
                <a:rPr lang="en-AU" sz="1200" dirty="0">
                  <a:solidFill>
                    <a:schemeClr val="bg1"/>
                  </a:solidFill>
                </a:rPr>
                <a:t>, Shanghai</a:t>
              </a:r>
            </a:p>
            <a:p>
              <a:r>
                <a:rPr lang="en-AU" sz="1200" dirty="0">
                  <a:solidFill>
                    <a:schemeClr val="bg1"/>
                  </a:solidFill>
                </a:rPr>
                <a:t>The location is top secret and booked diners are transported to the restaurant via a minivan</a:t>
              </a:r>
            </a:p>
          </p:txBody>
        </p:sp>
        <p:pic>
          <p:nvPicPr>
            <p:cNvPr id="8" name="Picture 7">
              <a:extLst>
                <a:ext uri="{FF2B5EF4-FFF2-40B4-BE49-F238E27FC236}">
                  <a16:creationId xmlns:a16="http://schemas.microsoft.com/office/drawing/2014/main" id="{47BBD023-B99B-6F44-977F-CA24B94046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63396" y="782425"/>
              <a:ext cx="3311753" cy="2207835"/>
            </a:xfrm>
            <a:prstGeom prst="rect">
              <a:avLst/>
            </a:prstGeom>
          </p:spPr>
        </p:pic>
        <p:sp>
          <p:nvSpPr>
            <p:cNvPr id="9" name="Rectangle 8">
              <a:extLst>
                <a:ext uri="{FF2B5EF4-FFF2-40B4-BE49-F238E27FC236}">
                  <a16:creationId xmlns:a16="http://schemas.microsoft.com/office/drawing/2014/main" id="{A4A0966F-0215-4A48-86D4-A3281E44B38B}"/>
                </a:ext>
              </a:extLst>
            </p:cNvPr>
            <p:cNvSpPr/>
            <p:nvPr/>
          </p:nvSpPr>
          <p:spPr>
            <a:xfrm>
              <a:off x="3596868" y="782425"/>
              <a:ext cx="2672545" cy="830997"/>
            </a:xfrm>
            <a:prstGeom prst="rect">
              <a:avLst/>
            </a:prstGeom>
          </p:spPr>
          <p:txBody>
            <a:bodyPr wrap="square">
              <a:spAutoFit/>
            </a:bodyPr>
            <a:lstStyle/>
            <a:p>
              <a:r>
                <a:rPr lang="en-AU" sz="1200" dirty="0">
                  <a:solidFill>
                    <a:schemeClr val="bg1"/>
                  </a:solidFill>
                </a:rPr>
                <a:t>Cookies and Cream, Berlin</a:t>
              </a:r>
            </a:p>
            <a:p>
              <a:r>
                <a:rPr lang="en-AU" sz="1200" dirty="0">
                  <a:solidFill>
                    <a:schemeClr val="bg1"/>
                  </a:solidFill>
                </a:rPr>
                <a:t>The address leads visitors into an unused ground floor space- the clue is the Chandelier</a:t>
              </a:r>
            </a:p>
          </p:txBody>
        </p:sp>
        <p:pic>
          <p:nvPicPr>
            <p:cNvPr id="10" name="Picture 9">
              <a:extLst>
                <a:ext uri="{FF2B5EF4-FFF2-40B4-BE49-F238E27FC236}">
                  <a16:creationId xmlns:a16="http://schemas.microsoft.com/office/drawing/2014/main" id="{DBEE9DF2-FEFA-604A-92FE-51E3B0186ED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2057" y="3115454"/>
              <a:ext cx="3311753" cy="2207835"/>
            </a:xfrm>
            <a:prstGeom prst="rect">
              <a:avLst/>
            </a:prstGeom>
          </p:spPr>
        </p:pic>
        <p:sp>
          <p:nvSpPr>
            <p:cNvPr id="11" name="Rectangle 10">
              <a:extLst>
                <a:ext uri="{FF2B5EF4-FFF2-40B4-BE49-F238E27FC236}">
                  <a16:creationId xmlns:a16="http://schemas.microsoft.com/office/drawing/2014/main" id="{9A3B16F9-1CDB-F547-AE36-BEB26FD5B8ED}"/>
                </a:ext>
              </a:extLst>
            </p:cNvPr>
            <p:cNvSpPr/>
            <p:nvPr/>
          </p:nvSpPr>
          <p:spPr>
            <a:xfrm>
              <a:off x="212057" y="3117321"/>
              <a:ext cx="2672545" cy="461665"/>
            </a:xfrm>
            <a:prstGeom prst="rect">
              <a:avLst/>
            </a:prstGeom>
          </p:spPr>
          <p:txBody>
            <a:bodyPr wrap="square">
              <a:spAutoFit/>
            </a:bodyPr>
            <a:lstStyle/>
            <a:p>
              <a:r>
                <a:rPr lang="en-AU" sz="1200" dirty="0">
                  <a:solidFill>
                    <a:schemeClr val="bg1"/>
                  </a:solidFill>
                </a:rPr>
                <a:t>Frevo, New York</a:t>
              </a:r>
            </a:p>
            <a:p>
              <a:r>
                <a:rPr lang="en-AU" sz="1200" dirty="0">
                  <a:solidFill>
                    <a:schemeClr val="bg1"/>
                  </a:solidFill>
                </a:rPr>
                <a:t>Hidden inside an art gallery</a:t>
              </a:r>
            </a:p>
          </p:txBody>
        </p:sp>
        <p:pic>
          <p:nvPicPr>
            <p:cNvPr id="12" name="Picture 11">
              <a:extLst>
                <a:ext uri="{FF2B5EF4-FFF2-40B4-BE49-F238E27FC236}">
                  <a16:creationId xmlns:a16="http://schemas.microsoft.com/office/drawing/2014/main" id="{A5FE04F5-923E-5043-8501-1CD8730F501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63396" y="3115454"/>
              <a:ext cx="3311753" cy="2207835"/>
            </a:xfrm>
            <a:prstGeom prst="rect">
              <a:avLst/>
            </a:prstGeom>
          </p:spPr>
        </p:pic>
        <p:sp>
          <p:nvSpPr>
            <p:cNvPr id="13" name="Rectangle 12">
              <a:extLst>
                <a:ext uri="{FF2B5EF4-FFF2-40B4-BE49-F238E27FC236}">
                  <a16:creationId xmlns:a16="http://schemas.microsoft.com/office/drawing/2014/main" id="{51AD6E72-6C0A-BA47-9372-56FCC35414C5}"/>
                </a:ext>
              </a:extLst>
            </p:cNvPr>
            <p:cNvSpPr/>
            <p:nvPr/>
          </p:nvSpPr>
          <p:spPr>
            <a:xfrm>
              <a:off x="3663396" y="3145368"/>
              <a:ext cx="2672545" cy="646331"/>
            </a:xfrm>
            <a:prstGeom prst="rect">
              <a:avLst/>
            </a:prstGeom>
          </p:spPr>
          <p:txBody>
            <a:bodyPr wrap="square">
              <a:spAutoFit/>
            </a:bodyPr>
            <a:lstStyle/>
            <a:p>
              <a:r>
                <a:rPr lang="en-AU" sz="1200" dirty="0">
                  <a:solidFill>
                    <a:schemeClr val="bg1"/>
                  </a:solidFill>
                </a:rPr>
                <a:t>La </a:t>
              </a:r>
              <a:r>
                <a:rPr lang="en-AU" sz="1200" dirty="0" err="1">
                  <a:solidFill>
                    <a:schemeClr val="bg1"/>
                  </a:solidFill>
                </a:rPr>
                <a:t>Gruta</a:t>
              </a:r>
              <a:r>
                <a:rPr lang="en-AU" sz="1200" dirty="0">
                  <a:solidFill>
                    <a:schemeClr val="bg1"/>
                  </a:solidFill>
                </a:rPr>
                <a:t>, North East of Mexico City</a:t>
              </a:r>
            </a:p>
            <a:p>
              <a:r>
                <a:rPr lang="en-AU" sz="1200" dirty="0">
                  <a:solidFill>
                    <a:schemeClr val="bg1"/>
                  </a:solidFill>
                </a:rPr>
                <a:t>Hidden by a pyramid built by the Aztecs almost 2,000 years ago</a:t>
              </a:r>
            </a:p>
          </p:txBody>
        </p:sp>
      </p:grpSp>
    </p:spTree>
    <p:extLst>
      <p:ext uri="{BB962C8B-B14F-4D97-AF65-F5344CB8AC3E}">
        <p14:creationId xmlns:p14="http://schemas.microsoft.com/office/powerpoint/2010/main" val="931867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59D7-515B-5A41-9B9B-9A45B5A05D5E}"/>
              </a:ext>
            </a:extLst>
          </p:cNvPr>
          <p:cNvSpPr>
            <a:spLocks noGrp="1"/>
          </p:cNvSpPr>
          <p:nvPr>
            <p:ph type="title"/>
          </p:nvPr>
        </p:nvSpPr>
        <p:spPr>
          <a:xfrm>
            <a:off x="486696" y="629266"/>
            <a:ext cx="2738601" cy="1676603"/>
          </a:xfrm>
        </p:spPr>
        <p:txBody>
          <a:bodyPr vert="horz" lIns="91440" tIns="45720" rIns="91440" bIns="45720" rtlCol="0" anchor="ctr">
            <a:normAutofit/>
          </a:bodyPr>
          <a:lstStyle/>
          <a:p>
            <a:pPr defTabSz="914400"/>
            <a:r>
              <a:rPr lang="en-US" sz="2800" dirty="0">
                <a:solidFill>
                  <a:schemeClr val="tx2"/>
                </a:solidFill>
                <a:latin typeface="+mj-lt"/>
                <a:cs typeface="+mj-cs"/>
              </a:rPr>
              <a:t>Activity 3.5</a:t>
            </a:r>
            <a:br>
              <a:rPr lang="en-US" sz="2800" dirty="0">
                <a:solidFill>
                  <a:schemeClr val="tx2"/>
                </a:solidFill>
                <a:latin typeface="+mj-lt"/>
                <a:cs typeface="+mj-cs"/>
              </a:rPr>
            </a:br>
            <a:r>
              <a:rPr lang="en-US" sz="2800" dirty="0">
                <a:solidFill>
                  <a:schemeClr val="tx2"/>
                </a:solidFill>
                <a:latin typeface="+mj-lt"/>
                <a:cs typeface="+mj-cs"/>
              </a:rPr>
              <a:t>Consider Hidden Venues</a:t>
            </a:r>
          </a:p>
        </p:txBody>
      </p:sp>
      <p:sp>
        <p:nvSpPr>
          <p:cNvPr id="3" name="Text Placeholder 2">
            <a:extLst>
              <a:ext uri="{FF2B5EF4-FFF2-40B4-BE49-F238E27FC236}">
                <a16:creationId xmlns:a16="http://schemas.microsoft.com/office/drawing/2014/main" id="{C047A680-AE4D-9D40-9F1F-7BE7003A6AFD}"/>
              </a:ext>
            </a:extLst>
          </p:cNvPr>
          <p:cNvSpPr>
            <a:spLocks noGrp="1"/>
          </p:cNvSpPr>
          <p:nvPr>
            <p:ph type="body" sz="quarter" idx="10"/>
          </p:nvPr>
        </p:nvSpPr>
        <p:spPr>
          <a:xfrm>
            <a:off x="486698" y="2438400"/>
            <a:ext cx="2738599" cy="3785419"/>
          </a:xfrm>
        </p:spPr>
        <p:txBody>
          <a:bodyPr vert="horz" lIns="91440" tIns="45720" rIns="91440" bIns="45720" rtlCol="0">
            <a:normAutofit/>
          </a:bodyPr>
          <a:lstStyle/>
          <a:p>
            <a:pPr indent="-228600" defTabSz="914400"/>
            <a:r>
              <a:rPr lang="en-US" sz="1800" dirty="0">
                <a:latin typeface="+mn-lt"/>
                <a:cs typeface="+mn-cs"/>
              </a:rPr>
              <a:t>Have the locations affected the success of the venues? </a:t>
            </a:r>
          </a:p>
          <a:p>
            <a:pPr indent="-228600" defTabSz="914400"/>
            <a:endParaRPr lang="en-US" sz="1800" dirty="0">
              <a:latin typeface="+mn-lt"/>
              <a:cs typeface="+mn-cs"/>
            </a:endParaRPr>
          </a:p>
          <a:p>
            <a:pPr indent="-228600" defTabSz="914400"/>
            <a:r>
              <a:rPr lang="en-US" sz="1800" dirty="0">
                <a:latin typeface="+mn-lt"/>
                <a:cs typeface="+mn-cs"/>
              </a:rPr>
              <a:t>Will this remain the case in the future? </a:t>
            </a:r>
          </a:p>
          <a:p>
            <a:pPr indent="-228600" defTabSz="914400"/>
            <a:endParaRPr lang="en-US" sz="1800" dirty="0">
              <a:latin typeface="+mn-lt"/>
              <a:cs typeface="+mn-cs"/>
            </a:endParaRPr>
          </a:p>
          <a:p>
            <a:pPr indent="-228600" defTabSz="914400"/>
            <a:r>
              <a:rPr lang="en-US" sz="1800" dirty="0">
                <a:latin typeface="+mn-lt"/>
                <a:cs typeface="+mn-cs"/>
              </a:rPr>
              <a:t>What could be the threats to the success of these venues in the future?</a:t>
            </a:r>
          </a:p>
        </p:txBody>
      </p:sp>
      <p:pic>
        <p:nvPicPr>
          <p:cNvPr id="4" name="Picture 3" descr="A room is filled with graffiti&#10;&#10;Description automatically generated">
            <a:extLst>
              <a:ext uri="{FF2B5EF4-FFF2-40B4-BE49-F238E27FC236}">
                <a16:creationId xmlns:a16="http://schemas.microsoft.com/office/drawing/2014/main" id="{D6075659-DF7E-2740-A388-0E75AC39880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3479292" y="10"/>
            <a:ext cx="5664708" cy="6857990"/>
          </a:xfrm>
          <a:prstGeom prst="rect">
            <a:avLst/>
          </a:prstGeom>
          <a:effectLst/>
        </p:spPr>
      </p:pic>
      <p:pic>
        <p:nvPicPr>
          <p:cNvPr id="5" name="Picture 4">
            <a:extLst>
              <a:ext uri="{FF2B5EF4-FFF2-40B4-BE49-F238E27FC236}">
                <a16:creationId xmlns:a16="http://schemas.microsoft.com/office/drawing/2014/main" id="{AD5F4DA3-20E2-0645-8BFF-8C72E088F9E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Tree>
    <p:extLst>
      <p:ext uri="{BB962C8B-B14F-4D97-AF65-F5344CB8AC3E}">
        <p14:creationId xmlns:p14="http://schemas.microsoft.com/office/powerpoint/2010/main" val="4161176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23540-2AEB-1B47-BB8F-E93ABD0518F4}"/>
              </a:ext>
            </a:extLst>
          </p:cNvPr>
          <p:cNvSpPr>
            <a:spLocks noGrp="1"/>
          </p:cNvSpPr>
          <p:nvPr>
            <p:ph type="title"/>
          </p:nvPr>
        </p:nvSpPr>
        <p:spPr>
          <a:xfrm>
            <a:off x="128920" y="-129743"/>
            <a:ext cx="6902681" cy="1325563"/>
          </a:xfrm>
        </p:spPr>
        <p:txBody>
          <a:bodyPr/>
          <a:lstStyle/>
          <a:p>
            <a:r>
              <a:rPr lang="en-AU" dirty="0">
                <a:solidFill>
                  <a:schemeClr val="tx2"/>
                </a:solidFill>
              </a:rPr>
              <a:t>Some Sources of Information</a:t>
            </a:r>
          </a:p>
        </p:txBody>
      </p:sp>
      <p:sp>
        <p:nvSpPr>
          <p:cNvPr id="3" name="Text Placeholder 2">
            <a:extLst>
              <a:ext uri="{FF2B5EF4-FFF2-40B4-BE49-F238E27FC236}">
                <a16:creationId xmlns:a16="http://schemas.microsoft.com/office/drawing/2014/main" id="{9877C7C6-DECD-7E4E-B820-2B768B37EF1A}"/>
              </a:ext>
            </a:extLst>
          </p:cNvPr>
          <p:cNvSpPr>
            <a:spLocks noGrp="1"/>
          </p:cNvSpPr>
          <p:nvPr>
            <p:ph type="body" sz="quarter" idx="10"/>
          </p:nvPr>
        </p:nvSpPr>
        <p:spPr>
          <a:xfrm>
            <a:off x="128920" y="1117772"/>
            <a:ext cx="6902680" cy="5098201"/>
          </a:xfrm>
        </p:spPr>
        <p:txBody>
          <a:bodyPr>
            <a:normAutofit fontScale="85000" lnSpcReduction="10000"/>
          </a:bodyPr>
          <a:lstStyle/>
          <a:p>
            <a:r>
              <a:rPr lang="en-AU" sz="1700" dirty="0"/>
              <a:t>Australian Bureau of Statistics (Assessment 1): </a:t>
            </a:r>
            <a:r>
              <a:rPr lang="en-AU" sz="1700" dirty="0">
                <a:hlinkClick r:id="rId2"/>
              </a:rPr>
              <a:t>https://quickstats.censusdata.abs.gov.au/census_services/getproduct/census/2016/quickstat/1</a:t>
            </a:r>
            <a:endParaRPr lang="en-AU" sz="1700" dirty="0"/>
          </a:p>
          <a:p>
            <a:endParaRPr lang="en-AU" sz="1700" dirty="0"/>
          </a:p>
          <a:p>
            <a:r>
              <a:rPr lang="en-AU" sz="1700" dirty="0"/>
              <a:t>Local Planning and Zoning</a:t>
            </a:r>
          </a:p>
          <a:p>
            <a:pPr marL="0" indent="0">
              <a:buNone/>
            </a:pPr>
            <a:r>
              <a:rPr lang="en-AU" sz="1700" dirty="0"/>
              <a:t> </a:t>
            </a:r>
            <a:r>
              <a:rPr lang="en-AU" sz="1700" dirty="0">
                <a:hlinkClick r:id="rId3"/>
              </a:rPr>
              <a:t>https://www.planning.nsw.gov.au/Plans-for-your-area/Local-Planning-and-Zoning</a:t>
            </a:r>
            <a:endParaRPr lang="en-AU" sz="1700" dirty="0"/>
          </a:p>
          <a:p>
            <a:pPr marL="0" indent="0">
              <a:buNone/>
            </a:pPr>
            <a:endParaRPr lang="en-AU" sz="1700" dirty="0"/>
          </a:p>
          <a:p>
            <a:pPr marL="0" indent="0">
              <a:buNone/>
            </a:pPr>
            <a:endParaRPr lang="en-AU" sz="1700" dirty="0"/>
          </a:p>
          <a:p>
            <a:pPr marL="0" indent="0">
              <a:buNone/>
            </a:pPr>
            <a:endParaRPr lang="en-AU" sz="1700" dirty="0"/>
          </a:p>
          <a:p>
            <a:r>
              <a:rPr lang="en-AU" sz="1700" dirty="0"/>
              <a:t>US Census Bureau (Assessment 2): </a:t>
            </a:r>
            <a:r>
              <a:rPr lang="en-AU" sz="1700" dirty="0">
                <a:hlinkClick r:id="rId4"/>
              </a:rPr>
              <a:t>https://www.census.gov/programs-surveys/metro-micro.html</a:t>
            </a:r>
            <a:endParaRPr lang="en-AU" sz="1700" dirty="0"/>
          </a:p>
          <a:p>
            <a:pPr marL="0" indent="0">
              <a:buNone/>
            </a:pPr>
            <a:endParaRPr lang="en-AU" sz="1700" dirty="0"/>
          </a:p>
          <a:p>
            <a:pPr marL="0" indent="0">
              <a:buNone/>
            </a:pPr>
            <a:endParaRPr lang="en-AU" sz="1700" dirty="0"/>
          </a:p>
          <a:p>
            <a:r>
              <a:rPr lang="en-AU" sz="1700" dirty="0"/>
              <a:t>Restaurant, Food &amp; Beverage Market Research Handbook 2016-2017 (Available via EBSCO)</a:t>
            </a:r>
          </a:p>
          <a:p>
            <a:pPr marL="0" indent="0">
              <a:buNone/>
            </a:pPr>
            <a:endParaRPr lang="en-AU" sz="1700" dirty="0"/>
          </a:p>
          <a:p>
            <a:pPr marL="0" indent="0">
              <a:buNone/>
            </a:pPr>
            <a:endParaRPr lang="en-AU" sz="1700" dirty="0"/>
          </a:p>
          <a:p>
            <a:r>
              <a:rPr lang="en-AU" sz="1700" dirty="0"/>
              <a:t>The Food People</a:t>
            </a:r>
          </a:p>
          <a:p>
            <a:pPr marL="0" indent="0">
              <a:buNone/>
            </a:pPr>
            <a:r>
              <a:rPr lang="en-AU" sz="1700" dirty="0">
                <a:hlinkClick r:id="rId5"/>
              </a:rPr>
              <a:t>https://thefoodpeople.co.uk/infographics/food-and-beverage-trends-2019-australia</a:t>
            </a:r>
            <a:endParaRPr lang="en-AU" sz="1700" dirty="0"/>
          </a:p>
          <a:p>
            <a:endParaRPr lang="en-AU" sz="1700" dirty="0"/>
          </a:p>
          <a:p>
            <a:endParaRPr lang="en-AU" sz="1700" dirty="0"/>
          </a:p>
          <a:p>
            <a:endParaRPr lang="en-AU" dirty="0"/>
          </a:p>
        </p:txBody>
      </p:sp>
      <p:pic>
        <p:nvPicPr>
          <p:cNvPr id="5" name="Picture 4">
            <a:extLst>
              <a:ext uri="{FF2B5EF4-FFF2-40B4-BE49-F238E27FC236}">
                <a16:creationId xmlns:a16="http://schemas.microsoft.com/office/drawing/2014/main" id="{86F62616-CA3F-E742-AE5F-AC1E4B24882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33724" y="963211"/>
            <a:ext cx="1044870" cy="954315"/>
          </a:xfrm>
          <a:prstGeom prst="rect">
            <a:avLst/>
          </a:prstGeom>
        </p:spPr>
      </p:pic>
      <p:pic>
        <p:nvPicPr>
          <p:cNvPr id="8" name="Picture 7">
            <a:extLst>
              <a:ext uri="{FF2B5EF4-FFF2-40B4-BE49-F238E27FC236}">
                <a16:creationId xmlns:a16="http://schemas.microsoft.com/office/drawing/2014/main" id="{B6D4256D-2FDB-F94D-BADD-2C99BF16760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33724" y="3012477"/>
            <a:ext cx="1067965" cy="559881"/>
          </a:xfrm>
          <a:prstGeom prst="rect">
            <a:avLst/>
          </a:prstGeom>
        </p:spPr>
      </p:pic>
      <p:pic>
        <p:nvPicPr>
          <p:cNvPr id="9" name="Picture 8">
            <a:extLst>
              <a:ext uri="{FF2B5EF4-FFF2-40B4-BE49-F238E27FC236}">
                <a16:creationId xmlns:a16="http://schemas.microsoft.com/office/drawing/2014/main" id="{1BBB030E-F594-9443-882D-F006603BF2F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79993" y="3756260"/>
            <a:ext cx="1021696" cy="1534042"/>
          </a:xfrm>
          <a:prstGeom prst="rect">
            <a:avLst/>
          </a:prstGeom>
        </p:spPr>
      </p:pic>
      <p:pic>
        <p:nvPicPr>
          <p:cNvPr id="10" name="Picture 9">
            <a:extLst>
              <a:ext uri="{FF2B5EF4-FFF2-40B4-BE49-F238E27FC236}">
                <a16:creationId xmlns:a16="http://schemas.microsoft.com/office/drawing/2014/main" id="{A9AE53D3-45A6-FE4C-A35B-60B9CB9B5CE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152584" y="5072029"/>
            <a:ext cx="1596256" cy="1645519"/>
          </a:xfrm>
          <a:prstGeom prst="rect">
            <a:avLst/>
          </a:prstGeom>
        </p:spPr>
      </p:pic>
      <p:pic>
        <p:nvPicPr>
          <p:cNvPr id="11" name="Picture 10">
            <a:extLst>
              <a:ext uri="{FF2B5EF4-FFF2-40B4-BE49-F238E27FC236}">
                <a16:creationId xmlns:a16="http://schemas.microsoft.com/office/drawing/2014/main" id="{2304223A-93FC-CF4F-B7B1-4F0340EAE071}"/>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7276906" y="2003075"/>
            <a:ext cx="888595" cy="825500"/>
          </a:xfrm>
          <a:prstGeom prst="rect">
            <a:avLst/>
          </a:prstGeom>
        </p:spPr>
      </p:pic>
    </p:spTree>
    <p:extLst>
      <p:ext uri="{BB962C8B-B14F-4D97-AF65-F5344CB8AC3E}">
        <p14:creationId xmlns:p14="http://schemas.microsoft.com/office/powerpoint/2010/main" val="654389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ECFF8BF-3EAD-0D49-8A17-783C6FB138FB}"/>
              </a:ext>
            </a:extLst>
          </p:cNvPr>
          <p:cNvGrpSpPr/>
          <p:nvPr/>
        </p:nvGrpSpPr>
        <p:grpSpPr>
          <a:xfrm>
            <a:off x="4781567" y="0"/>
            <a:ext cx="4362434" cy="6857999"/>
            <a:chOff x="3662268" y="10"/>
            <a:chExt cx="5481732" cy="6857990"/>
          </a:xfrm>
        </p:grpSpPr>
        <p:pic>
          <p:nvPicPr>
            <p:cNvPr id="6" name="Picture 5" descr="A dining room table in front of a building&#10;&#10;Description automatically generated">
              <a:extLst>
                <a:ext uri="{FF2B5EF4-FFF2-40B4-BE49-F238E27FC236}">
                  <a16:creationId xmlns:a16="http://schemas.microsoft.com/office/drawing/2014/main" id="{4EE34A95-755A-4245-8169-B0363AE10A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8" name="Picture 7" descr="A group of people standing in front of a crowd&#10;&#10;Description automatically generated">
              <a:extLst>
                <a:ext uri="{FF2B5EF4-FFF2-40B4-BE49-F238E27FC236}">
                  <a16:creationId xmlns:a16="http://schemas.microsoft.com/office/drawing/2014/main" id="{C08673DC-1FE7-A242-9042-2D60AAB1FAB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grpSp>
      <p:sp useBgFill="1">
        <p:nvSpPr>
          <p:cNvPr id="15" name="Freeform: Shape 14">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7" name="Freeform: Shape 16">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4F3639E6-3EFC-474E-9138-2FE2B742355E}"/>
              </a:ext>
            </a:extLst>
          </p:cNvPr>
          <p:cNvSpPr>
            <a:spLocks noGrp="1"/>
          </p:cNvSpPr>
          <p:nvPr>
            <p:ph type="title"/>
          </p:nvPr>
        </p:nvSpPr>
        <p:spPr>
          <a:xfrm>
            <a:off x="96012" y="562463"/>
            <a:ext cx="4759399" cy="1243584"/>
          </a:xfrm>
        </p:spPr>
        <p:txBody>
          <a:bodyPr vert="horz" lIns="91440" tIns="45720" rIns="91440" bIns="45720" rtlCol="0" anchor="ctr">
            <a:normAutofit/>
          </a:bodyPr>
          <a:lstStyle/>
          <a:p>
            <a:pPr defTabSz="914400"/>
            <a:r>
              <a:rPr lang="en-US" sz="3000" kern="1200" dirty="0">
                <a:solidFill>
                  <a:schemeClr val="tx2"/>
                </a:solidFill>
                <a:latin typeface="+mj-lt"/>
                <a:ea typeface="+mj-ea"/>
                <a:cs typeface="+mj-cs"/>
              </a:rPr>
              <a:t>Location Knockout Criteria </a:t>
            </a:r>
          </a:p>
        </p:txBody>
      </p:sp>
      <p:sp>
        <p:nvSpPr>
          <p:cNvPr id="19" name="Rectangle 18">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1" name="Rectangle 20">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 Placeholder 2">
            <a:extLst>
              <a:ext uri="{FF2B5EF4-FFF2-40B4-BE49-F238E27FC236}">
                <a16:creationId xmlns:a16="http://schemas.microsoft.com/office/drawing/2014/main" id="{A249E0F9-BF2D-DE49-88A1-8C9AEC498FFE}"/>
              </a:ext>
            </a:extLst>
          </p:cNvPr>
          <p:cNvSpPr>
            <a:spLocks noGrp="1"/>
          </p:cNvSpPr>
          <p:nvPr>
            <p:ph type="body" sz="quarter" idx="10"/>
          </p:nvPr>
        </p:nvSpPr>
        <p:spPr>
          <a:xfrm>
            <a:off x="-1" y="2095288"/>
            <a:ext cx="5321437" cy="4886654"/>
          </a:xfrm>
        </p:spPr>
        <p:txBody>
          <a:bodyPr vert="horz" lIns="91440" tIns="45720" rIns="91440" bIns="45720" rtlCol="0">
            <a:normAutofit fontScale="77500" lnSpcReduction="20000"/>
          </a:bodyPr>
          <a:lstStyle/>
          <a:p>
            <a:pPr indent="-228600" defTabSz="914400">
              <a:lnSpc>
                <a:spcPct val="120000"/>
              </a:lnSpc>
            </a:pPr>
            <a:r>
              <a:rPr lang="en-US" sz="1900" dirty="0">
                <a:latin typeface="+mn-lt"/>
                <a:cs typeface="+mn-cs"/>
              </a:rPr>
              <a:t>What’s the minimal size you will need for your location and venue?</a:t>
            </a:r>
          </a:p>
          <a:p>
            <a:pPr lvl="1" indent="-228600" defTabSz="914400">
              <a:lnSpc>
                <a:spcPct val="120000"/>
              </a:lnSpc>
            </a:pPr>
            <a:r>
              <a:rPr lang="en-US" sz="1900" dirty="0">
                <a:latin typeface="+mn-lt"/>
                <a:cs typeface="+mn-cs"/>
              </a:rPr>
              <a:t>Consider number of diners and average spends </a:t>
            </a:r>
          </a:p>
          <a:p>
            <a:pPr indent="-228600" defTabSz="914400">
              <a:lnSpc>
                <a:spcPct val="120000"/>
              </a:lnSpc>
            </a:pPr>
            <a:r>
              <a:rPr lang="en-US" sz="1900" dirty="0">
                <a:latin typeface="+mn-lt"/>
                <a:cs typeface="+mn-cs"/>
              </a:rPr>
              <a:t>Duration of lease? </a:t>
            </a:r>
          </a:p>
          <a:p>
            <a:pPr lvl="1" indent="-228600" defTabSz="914400">
              <a:lnSpc>
                <a:spcPct val="120000"/>
              </a:lnSpc>
            </a:pPr>
            <a:r>
              <a:rPr lang="en-US" sz="1900" dirty="0">
                <a:latin typeface="+mn-lt"/>
                <a:cs typeface="+mn-cs"/>
              </a:rPr>
              <a:t>Is it less than 5 years- are you looking at testing a pop-up concept?</a:t>
            </a:r>
          </a:p>
          <a:p>
            <a:pPr indent="-228600" defTabSz="914400">
              <a:lnSpc>
                <a:spcPct val="120000"/>
              </a:lnSpc>
            </a:pPr>
            <a:r>
              <a:rPr lang="en-US" sz="1900" dirty="0">
                <a:latin typeface="+mn-lt"/>
                <a:cs typeface="+mn-cs"/>
              </a:rPr>
              <a:t>Visibility from both sides of the road? </a:t>
            </a:r>
          </a:p>
          <a:p>
            <a:pPr lvl="1" indent="-228600" defTabSz="914400">
              <a:lnSpc>
                <a:spcPct val="120000"/>
              </a:lnSpc>
            </a:pPr>
            <a:r>
              <a:rPr lang="en-US" sz="1900" dirty="0">
                <a:latin typeface="+mn-lt"/>
                <a:cs typeface="+mn-cs"/>
              </a:rPr>
              <a:t>Will that be important to your venue?</a:t>
            </a:r>
          </a:p>
          <a:p>
            <a:pPr indent="-228600" defTabSz="914400">
              <a:lnSpc>
                <a:spcPct val="120000"/>
              </a:lnSpc>
            </a:pPr>
            <a:r>
              <a:rPr lang="en-US" sz="1900" dirty="0">
                <a:latin typeface="+mn-lt"/>
                <a:cs typeface="+mn-cs"/>
              </a:rPr>
              <a:t>Excessive traffic speed?</a:t>
            </a:r>
          </a:p>
          <a:p>
            <a:pPr lvl="1" indent="-228600" defTabSz="914400">
              <a:lnSpc>
                <a:spcPct val="120000"/>
              </a:lnSpc>
            </a:pPr>
            <a:r>
              <a:rPr lang="en-US" sz="1900" dirty="0">
                <a:latin typeface="+mn-lt"/>
                <a:cs typeface="+mn-cs"/>
              </a:rPr>
              <a:t>Could be an issue if drivers distracted when passing the venue.</a:t>
            </a:r>
          </a:p>
          <a:p>
            <a:pPr indent="-228600" defTabSz="914400">
              <a:lnSpc>
                <a:spcPct val="120000"/>
              </a:lnSpc>
            </a:pPr>
            <a:r>
              <a:rPr lang="en-US" sz="1900" dirty="0">
                <a:latin typeface="+mn-lt"/>
                <a:cs typeface="+mn-cs"/>
              </a:rPr>
              <a:t>Average travel time to reach the restaurant?</a:t>
            </a:r>
          </a:p>
          <a:p>
            <a:pPr lvl="1" indent="-228600" defTabSz="914400">
              <a:lnSpc>
                <a:spcPct val="120000"/>
              </a:lnSpc>
            </a:pPr>
            <a:r>
              <a:rPr lang="en-US" sz="1900" dirty="0">
                <a:latin typeface="+mn-lt"/>
                <a:cs typeface="+mn-cs"/>
              </a:rPr>
              <a:t>Are you a café or a fine dining special occasion venue?</a:t>
            </a:r>
          </a:p>
          <a:p>
            <a:pPr indent="-228600" defTabSz="914400">
              <a:lnSpc>
                <a:spcPct val="120000"/>
              </a:lnSpc>
            </a:pPr>
            <a:r>
              <a:rPr lang="en-US" sz="1900" dirty="0">
                <a:latin typeface="+mn-lt"/>
                <a:cs typeface="+mn-cs"/>
              </a:rPr>
              <a:t>Proper zoning </a:t>
            </a:r>
            <a:r>
              <a:rPr lang="en-US" sz="1500" i="1" dirty="0">
                <a:latin typeface="+mn-lt"/>
                <a:cs typeface="+mn-cs"/>
              </a:rPr>
              <a:t>(Century 21, 2017)</a:t>
            </a:r>
            <a:endParaRPr lang="en-US" sz="1500" dirty="0">
              <a:latin typeface="+mn-lt"/>
              <a:cs typeface="+mn-cs"/>
            </a:endParaRPr>
          </a:p>
          <a:p>
            <a:pPr lvl="1" indent="-228600" defTabSz="914400">
              <a:lnSpc>
                <a:spcPct val="120000"/>
              </a:lnSpc>
            </a:pPr>
            <a:r>
              <a:rPr lang="en-US" sz="1900" dirty="0">
                <a:latin typeface="+mn-lt"/>
                <a:cs typeface="+mn-cs"/>
              </a:rPr>
              <a:t> Is it heritage? Opportunity for extensions/ renovations? Flood zoning?</a:t>
            </a:r>
          </a:p>
          <a:p>
            <a:pPr marL="342900" lvl="1" indent="-228600" defTabSz="914400"/>
            <a:endParaRPr lang="en-US" sz="800" i="1" dirty="0">
              <a:latin typeface="+mn-lt"/>
              <a:cs typeface="+mn-cs"/>
            </a:endParaRPr>
          </a:p>
        </p:txBody>
      </p:sp>
      <p:sp>
        <p:nvSpPr>
          <p:cNvPr id="4" name="Rectangle 3">
            <a:extLst>
              <a:ext uri="{FF2B5EF4-FFF2-40B4-BE49-F238E27FC236}">
                <a16:creationId xmlns:a16="http://schemas.microsoft.com/office/drawing/2014/main" id="{EBE46C6F-914D-704A-9EA3-5371AE25E7EE}"/>
              </a:ext>
            </a:extLst>
          </p:cNvPr>
          <p:cNvSpPr/>
          <p:nvPr/>
        </p:nvSpPr>
        <p:spPr>
          <a:xfrm>
            <a:off x="5444814" y="6506510"/>
            <a:ext cx="2448092" cy="276999"/>
          </a:xfrm>
          <a:prstGeom prst="rect">
            <a:avLst/>
          </a:prstGeom>
        </p:spPr>
        <p:txBody>
          <a:bodyPr wrap="square">
            <a:spAutoFit/>
          </a:bodyPr>
          <a:lstStyle/>
          <a:p>
            <a:pPr>
              <a:spcAft>
                <a:spcPts val="600"/>
              </a:spcAft>
            </a:pPr>
            <a:r>
              <a:rPr lang="en-AU" sz="1200" dirty="0">
                <a:solidFill>
                  <a:schemeClr val="bg1"/>
                </a:solidFill>
              </a:rPr>
              <a:t>(Walker, 2014, page 90) </a:t>
            </a:r>
          </a:p>
        </p:txBody>
      </p:sp>
      <p:pic>
        <p:nvPicPr>
          <p:cNvPr id="18" name="Picture 17">
            <a:extLst>
              <a:ext uri="{FF2B5EF4-FFF2-40B4-BE49-F238E27FC236}">
                <a16:creationId xmlns:a16="http://schemas.microsoft.com/office/drawing/2014/main" id="{AE4A28F2-5AAC-9D40-9850-E6A6B129396A}"/>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Tree>
    <p:extLst>
      <p:ext uri="{BB962C8B-B14F-4D97-AF65-F5344CB8AC3E}">
        <p14:creationId xmlns:p14="http://schemas.microsoft.com/office/powerpoint/2010/main" val="43529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group of people sitting at a bus stop&#10;&#10;Description automatically generated">
            <a:extLst>
              <a:ext uri="{FF2B5EF4-FFF2-40B4-BE49-F238E27FC236}">
                <a16:creationId xmlns:a16="http://schemas.microsoft.com/office/drawing/2014/main" id="{AE4023A4-631F-144B-8378-A305DB3D5B6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4666928"/>
          </a:xfrm>
          <a:prstGeom prst="rect">
            <a:avLst/>
          </a:prstGeom>
        </p:spPr>
      </p:pic>
      <p:pic>
        <p:nvPicPr>
          <p:cNvPr id="11" name="Picture 1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t="51657"/>
          <a:stretch/>
        </p:blipFill>
        <p:spPr>
          <a:xfrm>
            <a:off x="0" y="3542616"/>
            <a:ext cx="9144000" cy="3315384"/>
          </a:xfrm>
          <a:prstGeom prst="rect">
            <a:avLst/>
          </a:prstGeom>
        </p:spPr>
      </p:pic>
      <p:sp>
        <p:nvSpPr>
          <p:cNvPr id="13" name="Oval 1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8602F71-CAAB-5B4A-9F92-E844D70909E5}"/>
              </a:ext>
            </a:extLst>
          </p:cNvPr>
          <p:cNvSpPr>
            <a:spLocks noGrp="1"/>
          </p:cNvSpPr>
          <p:nvPr>
            <p:ph type="title"/>
          </p:nvPr>
        </p:nvSpPr>
        <p:spPr>
          <a:xfrm>
            <a:off x="113554" y="4598171"/>
            <a:ext cx="2940731" cy="1509931"/>
          </a:xfrm>
        </p:spPr>
        <p:txBody>
          <a:bodyPr vert="horz" lIns="91440" tIns="45720" rIns="91440" bIns="45720" rtlCol="0" anchor="ctr">
            <a:normAutofit/>
          </a:bodyPr>
          <a:lstStyle/>
          <a:p>
            <a:pPr defTabSz="914400"/>
            <a:r>
              <a:rPr lang="en-US" sz="3500" dirty="0">
                <a:solidFill>
                  <a:schemeClr val="tx2"/>
                </a:solidFill>
                <a:latin typeface="+mj-lt"/>
                <a:cs typeface="+mj-cs"/>
              </a:rPr>
              <a:t>Closing Thoughts…</a:t>
            </a:r>
          </a:p>
        </p:txBody>
      </p:sp>
      <p:sp>
        <p:nvSpPr>
          <p:cNvPr id="4" name="Text Placeholder 3">
            <a:extLst>
              <a:ext uri="{FF2B5EF4-FFF2-40B4-BE49-F238E27FC236}">
                <a16:creationId xmlns:a16="http://schemas.microsoft.com/office/drawing/2014/main" id="{F5E85339-B8EC-584B-BB70-624006E6F8C2}"/>
              </a:ext>
            </a:extLst>
          </p:cNvPr>
          <p:cNvSpPr>
            <a:spLocks noGrp="1"/>
          </p:cNvSpPr>
          <p:nvPr>
            <p:ph type="body" sz="quarter" idx="10"/>
          </p:nvPr>
        </p:nvSpPr>
        <p:spPr>
          <a:xfrm>
            <a:off x="2879187" y="4320209"/>
            <a:ext cx="5976162" cy="2469687"/>
          </a:xfrm>
        </p:spPr>
        <p:txBody>
          <a:bodyPr vert="horz" lIns="91440" tIns="45720" rIns="91440" bIns="45720" rtlCol="0" anchor="ctr">
            <a:normAutofit fontScale="85000" lnSpcReduction="10000"/>
          </a:bodyPr>
          <a:lstStyle/>
          <a:p>
            <a:pPr indent="-228600" defTabSz="914400">
              <a:lnSpc>
                <a:spcPct val="120000"/>
              </a:lnSpc>
            </a:pPr>
            <a:r>
              <a:rPr lang="en-US" sz="1900" dirty="0">
                <a:solidFill>
                  <a:srgbClr val="000000"/>
                </a:solidFill>
                <a:latin typeface="+mn-lt"/>
                <a:cs typeface="+mn-cs"/>
              </a:rPr>
              <a:t>There are many factors to consider when selecting a restaurant location</a:t>
            </a:r>
          </a:p>
          <a:p>
            <a:pPr indent="-228600" defTabSz="914400">
              <a:lnSpc>
                <a:spcPct val="120000"/>
              </a:lnSpc>
            </a:pPr>
            <a:r>
              <a:rPr lang="en-US" sz="1900" dirty="0">
                <a:solidFill>
                  <a:srgbClr val="000000"/>
                </a:solidFill>
                <a:latin typeface="+mn-lt"/>
                <a:cs typeface="+mn-cs"/>
              </a:rPr>
              <a:t>Get the right concept in the wrong location and it will be challenging</a:t>
            </a:r>
          </a:p>
          <a:p>
            <a:pPr indent="-228600" defTabSz="914400">
              <a:lnSpc>
                <a:spcPct val="120000"/>
              </a:lnSpc>
            </a:pPr>
            <a:r>
              <a:rPr lang="en-US" sz="1900" dirty="0">
                <a:solidFill>
                  <a:srgbClr val="000000"/>
                </a:solidFill>
                <a:latin typeface="+mn-lt"/>
                <a:cs typeface="+mn-cs"/>
              </a:rPr>
              <a:t>Get the right location and the wrong concept, you will struggle</a:t>
            </a:r>
          </a:p>
          <a:p>
            <a:pPr indent="-228600" defTabSz="914400">
              <a:lnSpc>
                <a:spcPct val="120000"/>
              </a:lnSpc>
            </a:pPr>
            <a:r>
              <a:rPr lang="en-US" sz="1900" dirty="0">
                <a:solidFill>
                  <a:srgbClr val="000000"/>
                </a:solidFill>
                <a:latin typeface="+mn-lt"/>
                <a:cs typeface="+mn-cs"/>
              </a:rPr>
              <a:t>Make sure the concept and location fit </a:t>
            </a:r>
          </a:p>
          <a:p>
            <a:pPr marL="0" indent="-228600" defTabSz="914400">
              <a:lnSpc>
                <a:spcPct val="120000"/>
              </a:lnSpc>
            </a:pPr>
            <a:r>
              <a:rPr lang="en-US" sz="1900" dirty="0">
                <a:solidFill>
                  <a:srgbClr val="000000"/>
                </a:solidFill>
                <a:latin typeface="+mn-lt"/>
                <a:cs typeface="+mn-cs"/>
              </a:rPr>
              <a:t>Selecting a restaurant location is both a science and an art… </a:t>
            </a:r>
          </a:p>
          <a:p>
            <a:pPr indent="-228600" defTabSz="914400"/>
            <a:endParaRPr lang="en-US" sz="800" dirty="0">
              <a:solidFill>
                <a:srgbClr val="000000"/>
              </a:solidFill>
              <a:latin typeface="+mn-lt"/>
              <a:cs typeface="+mn-cs"/>
            </a:endParaRPr>
          </a:p>
        </p:txBody>
      </p:sp>
      <p:pic>
        <p:nvPicPr>
          <p:cNvPr id="9" name="Picture 8">
            <a:extLst>
              <a:ext uri="{FF2B5EF4-FFF2-40B4-BE49-F238E27FC236}">
                <a16:creationId xmlns:a16="http://schemas.microsoft.com/office/drawing/2014/main" id="{54999D17-4E27-9943-B926-D143A1364598}"/>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35166"/>
            <a:ext cx="2375452" cy="646330"/>
          </a:xfrm>
          <a:prstGeom prst="rect">
            <a:avLst/>
          </a:prstGeom>
        </p:spPr>
      </p:pic>
    </p:spTree>
    <p:extLst>
      <p:ext uri="{BB962C8B-B14F-4D97-AF65-F5344CB8AC3E}">
        <p14:creationId xmlns:p14="http://schemas.microsoft.com/office/powerpoint/2010/main" val="2265017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4889" y="103868"/>
            <a:ext cx="4040626" cy="1325563"/>
          </a:xfrm>
        </p:spPr>
        <p:txBody>
          <a:bodyPr vert="horz" lIns="91440" tIns="45720" rIns="91440" bIns="45720" rtlCol="0" anchor="ctr">
            <a:normAutofit/>
          </a:bodyPr>
          <a:lstStyle/>
          <a:p>
            <a:r>
              <a:rPr lang="en-US" dirty="0"/>
              <a:t>Sources</a:t>
            </a:r>
          </a:p>
        </p:txBody>
      </p:sp>
      <p:sp>
        <p:nvSpPr>
          <p:cNvPr id="3" name="Content Placeholder 2"/>
          <p:cNvSpPr>
            <a:spLocks noGrp="1"/>
          </p:cNvSpPr>
          <p:nvPr>
            <p:ph type="body" sz="quarter" idx="4294967295"/>
          </p:nvPr>
        </p:nvSpPr>
        <p:spPr>
          <a:xfrm>
            <a:off x="0" y="1447354"/>
            <a:ext cx="5047013" cy="5067838"/>
          </a:xfrm>
        </p:spPr>
        <p:txBody>
          <a:bodyPr vert="horz" lIns="91440" tIns="45720" rIns="91440" bIns="45720" rtlCol="0">
            <a:noAutofit/>
          </a:bodyPr>
          <a:lstStyle/>
          <a:p>
            <a:r>
              <a:rPr lang="en-US" sz="1200" dirty="0"/>
              <a:t>Choosing a Restaurant Location (</a:t>
            </a:r>
            <a:r>
              <a:rPr lang="en-US" sz="1200" dirty="0" err="1"/>
              <a:t>n.d</a:t>
            </a:r>
            <a:r>
              <a:rPr lang="en-US" sz="1200" dirty="0"/>
              <a:t>). </a:t>
            </a:r>
            <a:r>
              <a:rPr lang="en-US" sz="1200" dirty="0" err="1"/>
              <a:t>RestoHub</a:t>
            </a:r>
            <a:r>
              <a:rPr lang="en-US" sz="1200" dirty="0"/>
              <a:t>. Retrieved from </a:t>
            </a:r>
            <a:r>
              <a:rPr lang="en-US" sz="1200" dirty="0">
                <a:hlinkClick r:id="rId3"/>
              </a:rPr>
              <a:t>https://www.restohub.org/operations/planning/choosing-a-restaurant-location/</a:t>
            </a:r>
            <a:endParaRPr lang="en-US" sz="1200" dirty="0"/>
          </a:p>
          <a:p>
            <a:r>
              <a:rPr lang="en-US" sz="1200" dirty="0"/>
              <a:t>Entrepreneur Advice / Evan Carmichael (2019, April 11), Restaurant Success: How to Choose the PERFECT Location [Video file]. Retrieved from </a:t>
            </a:r>
            <a:r>
              <a:rPr lang="en-US" sz="1200" dirty="0">
                <a:hlinkClick r:id="rId4"/>
              </a:rPr>
              <a:t>https://www.youtube.com/watch?v=-Mj6-jHuSgU</a:t>
            </a:r>
            <a:endParaRPr lang="en-US" sz="1200" dirty="0"/>
          </a:p>
          <a:p>
            <a:r>
              <a:rPr lang="en-US" sz="1200" dirty="0" err="1"/>
              <a:t>Howcast</a:t>
            </a:r>
            <a:r>
              <a:rPr lang="en-US" sz="1200" dirty="0"/>
              <a:t> (2013, July 26). How to Pick a Location | Restaurant Business [Video file]. Retrieved from </a:t>
            </a:r>
            <a:r>
              <a:rPr lang="en-US" sz="1200" dirty="0">
                <a:hlinkClick r:id="rId5"/>
              </a:rPr>
              <a:t>https://www.youtube.com/watch?v=btcDbJ0u-j0</a:t>
            </a:r>
            <a:endParaRPr lang="en-US" sz="1200" dirty="0"/>
          </a:p>
          <a:p>
            <a:r>
              <a:rPr lang="en-US" sz="1200" dirty="0"/>
              <a:t>Huynh, M. (2020, January 14). World’s best hidden restaurants you’ll get lost trying to find. </a:t>
            </a:r>
            <a:r>
              <a:rPr lang="en-US" sz="1200" i="1" dirty="0"/>
              <a:t>CEO Magazine</a:t>
            </a:r>
            <a:r>
              <a:rPr lang="en-US" sz="1200" dirty="0"/>
              <a:t>. Retrieved from </a:t>
            </a:r>
            <a:r>
              <a:rPr lang="en-US" sz="1200" dirty="0">
                <a:hlinkClick r:id="rId6"/>
              </a:rPr>
              <a:t>https://www.theceomagazine.com/lifestyle/food-beverage/best-hidden-restaurants/</a:t>
            </a:r>
            <a:endParaRPr lang="en-US" sz="1200" dirty="0"/>
          </a:p>
          <a:p>
            <a:r>
              <a:rPr lang="en-AU" sz="1200" dirty="0"/>
              <a:t>Lynn, Jacquelyn &amp; Entrepreneur Media, Inc (2012).  </a:t>
            </a:r>
            <a:r>
              <a:rPr lang="en-AU" sz="1200" i="1" dirty="0"/>
              <a:t>Start your own restaurant and more : pizzeria, </a:t>
            </a:r>
            <a:r>
              <a:rPr lang="en-AU" sz="1200" i="1" err="1"/>
              <a:t>coffeehouse</a:t>
            </a:r>
            <a:r>
              <a:rPr lang="en-AU" sz="1200" i="1"/>
              <a:t>, deli</a:t>
            </a:r>
            <a:r>
              <a:rPr lang="en-AU" sz="1200" i="1" dirty="0"/>
              <a:t>, bakery, catering business</a:t>
            </a:r>
            <a:r>
              <a:rPr lang="en-AU" sz="1200" dirty="0"/>
              <a:t> (4th ed). Entrepreneur Press, [Irvine, Calif.]</a:t>
            </a:r>
          </a:p>
          <a:p>
            <a:r>
              <a:rPr lang="en-US" sz="1200" dirty="0"/>
              <a:t>Miller, R. K., Washington, K. D., &amp; Richard K. Miller &amp; Associates. (2018). Restaurant, Food &amp; Beverage Market Research Handbook 2018-2019: Vol. 17th edition. Richard K. Miller &amp; Associates.</a:t>
            </a:r>
          </a:p>
          <a:p>
            <a:r>
              <a:rPr lang="en-AU" sz="1200" dirty="0"/>
              <a:t>Restaurant Choosing a Location (n.d.), Gourmet Marketing. Retrieved from </a:t>
            </a:r>
            <a:r>
              <a:rPr lang="en-AU" sz="1200" dirty="0">
                <a:hlinkClick r:id="rId7"/>
              </a:rPr>
              <a:t>https://www.gourmetmarketing.net/restaurant-essentials/choosing-a-restaurant-location/</a:t>
            </a:r>
            <a:endParaRPr lang="en-US" sz="1200" dirty="0"/>
          </a:p>
          <a:p>
            <a:r>
              <a:rPr lang="en-US" sz="1200" dirty="0"/>
              <a:t>Walker, J. R. (2017). The restaurant : from concept to operation. [Book] (8th ed.). John Wiley </a:t>
            </a:r>
          </a:p>
          <a:p>
            <a:r>
              <a:rPr lang="en-US" sz="1200" dirty="0"/>
              <a:t>Walker, J. R. (2014). The restaurant : from concept to operation. [Book] (7th ed.). John Wiley </a:t>
            </a:r>
          </a:p>
          <a:p>
            <a:pPr marL="0" indent="0">
              <a:buNone/>
            </a:pPr>
            <a:r>
              <a:rPr lang="en-US" sz="1100" dirty="0"/>
              <a:t> </a:t>
            </a:r>
          </a:p>
          <a:p>
            <a:endParaRPr lang="en-US" sz="1100" dirty="0"/>
          </a:p>
        </p:txBody>
      </p:sp>
      <p:pic>
        <p:nvPicPr>
          <p:cNvPr id="4" name="Picture 1" descr="BBM.jpg"/>
          <p:cNvPicPr>
            <a:picLocks noChangeAspect="1"/>
          </p:cNvPicPr>
          <p:nvPr/>
        </p:nvPicPr>
        <p:blipFill rotWithShape="1">
          <a:blip r:embed="rId8" cstate="email">
            <a:extLst>
              <a:ext uri="{28A0092B-C50C-407E-A947-70E740481C1C}">
                <a14:useLocalDpi xmlns:a14="http://schemas.microsoft.com/office/drawing/2010/main"/>
              </a:ext>
            </a:extLst>
          </a:blip>
          <a:srcRect r="-2" b="-2"/>
          <a:stretch/>
        </p:blipFill>
        <p:spPr bwMode="auto">
          <a:xfrm>
            <a:off x="4965970" y="1295416"/>
            <a:ext cx="4178030" cy="5562584"/>
          </a:xfrm>
          <a:custGeom>
            <a:avLst/>
            <a:gdLst>
              <a:gd name="connsiteX0" fmla="*/ 3374687 w 5570706"/>
              <a:gd name="connsiteY0" fmla="*/ 0 h 5562584"/>
              <a:gd name="connsiteX1" fmla="*/ 5521301 w 5570706"/>
              <a:gd name="connsiteY1" fmla="*/ 770615 h 5562584"/>
              <a:gd name="connsiteX2" fmla="*/ 5570706 w 5570706"/>
              <a:gd name="connsiteY2" fmla="*/ 815517 h 5562584"/>
              <a:gd name="connsiteX3" fmla="*/ 5570706 w 5570706"/>
              <a:gd name="connsiteY3" fmla="*/ 5562584 h 5562584"/>
              <a:gd name="connsiteX4" fmla="*/ 808135 w 5570706"/>
              <a:gd name="connsiteY4" fmla="*/ 5562584 h 5562584"/>
              <a:gd name="connsiteX5" fmla="*/ 770615 w 5570706"/>
              <a:gd name="connsiteY5" fmla="*/ 5521302 h 5562584"/>
              <a:gd name="connsiteX6" fmla="*/ 0 w 5570706"/>
              <a:gd name="connsiteY6" fmla="*/ 3374687 h 5562584"/>
              <a:gd name="connsiteX7" fmla="*/ 3374687 w 5570706"/>
              <a:gd name="connsiteY7" fmla="*/ 0 h 55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Oval 8">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2588" y="1656147"/>
            <a:ext cx="409575"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Arc 10">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054" y="587516"/>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368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0" dirty="0"/>
              <a:t>Thank you</a:t>
            </a:r>
            <a:br>
              <a:rPr lang="en-US" b="0" dirty="0"/>
            </a:br>
            <a:r>
              <a:rPr lang="en-US" b="0" dirty="0"/>
              <a:t>What questions do you have?...</a:t>
            </a:r>
          </a:p>
        </p:txBody>
      </p:sp>
      <p:sp>
        <p:nvSpPr>
          <p:cNvPr id="3" name="Title 1"/>
          <p:cNvSpPr txBox="1">
            <a:spLocks/>
          </p:cNvSpPr>
          <p:nvPr/>
        </p:nvSpPr>
        <p:spPr>
          <a:xfrm>
            <a:off x="631508" y="529526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algn="ctr"/>
            <a:endParaRPr lang="en-US" sz="3000" b="0" dirty="0"/>
          </a:p>
        </p:txBody>
      </p:sp>
      <p:sp>
        <p:nvSpPr>
          <p:cNvPr id="4" name="Rectangle 3">
            <a:extLst>
              <a:ext uri="{FF2B5EF4-FFF2-40B4-BE49-F238E27FC236}">
                <a16:creationId xmlns:a16="http://schemas.microsoft.com/office/drawing/2014/main" id="{FD6B752A-7305-D24E-B4C7-B6A16E11ACEA}"/>
              </a:ext>
            </a:extLst>
          </p:cNvPr>
          <p:cNvSpPr/>
          <p:nvPr/>
        </p:nvSpPr>
        <p:spPr>
          <a:xfrm>
            <a:off x="1927655" y="5380672"/>
            <a:ext cx="5869458" cy="1477328"/>
          </a:xfrm>
          <a:prstGeom prst="rect">
            <a:avLst/>
          </a:prstGeom>
        </p:spPr>
        <p:txBody>
          <a:bodyPr wrap="square">
            <a:spAutoFit/>
          </a:bodyPr>
          <a:lstStyle/>
          <a:p>
            <a:pPr algn="ctr"/>
            <a:r>
              <a:rPr lang="en-AU" sz="1000" dirty="0">
                <a:solidFill>
                  <a:schemeClr val="bg1"/>
                </a:solidFill>
                <a:latin typeface="Arial" panose="020B0604020202020204" pitchFamily="34" charset="0"/>
                <a:ea typeface="Calibri"/>
                <a:cs typeface="Arial" panose="020B0604020202020204" pitchFamily="34" charset="0"/>
              </a:rPr>
              <a:t>COMMONWEALTH OF AUSTRALIA</a:t>
            </a:r>
          </a:p>
          <a:p>
            <a:pPr algn="ctr"/>
            <a:r>
              <a:rPr lang="en-AU" sz="1000" dirty="0">
                <a:solidFill>
                  <a:schemeClr val="bg1"/>
                </a:solidFill>
                <a:latin typeface="Arial" panose="020B0604020202020204" pitchFamily="34" charset="0"/>
                <a:ea typeface="Calibri"/>
                <a:cs typeface="Arial" panose="020B0604020202020204" pitchFamily="34" charset="0"/>
              </a:rPr>
              <a:t>Copyright Regulations 1969</a:t>
            </a:r>
          </a:p>
          <a:p>
            <a:pPr algn="ctr"/>
            <a:r>
              <a:rPr lang="en-AU" sz="1000" dirty="0">
                <a:solidFill>
                  <a:schemeClr val="bg1"/>
                </a:solidFill>
                <a:latin typeface="Arial" panose="020B0604020202020204" pitchFamily="34" charset="0"/>
                <a:ea typeface="Calibri"/>
                <a:cs typeface="Arial" panose="020B0604020202020204" pitchFamily="34" charset="0"/>
              </a:rPr>
              <a:t>WARNING</a:t>
            </a:r>
          </a:p>
          <a:p>
            <a:pPr algn="ctr"/>
            <a:r>
              <a:rPr lang="en-AU" sz="1000" dirty="0">
                <a:solidFill>
                  <a:schemeClr val="bg1"/>
                </a:solidFill>
                <a:latin typeface="Arial" panose="020B0604020202020204" pitchFamily="34" charset="0"/>
                <a:ea typeface="Calibri"/>
                <a:cs typeface="Arial" panose="020B0604020202020204" pitchFamily="34" charset="0"/>
              </a:rPr>
              <a:t>This material has been reproduced and communicated to you by or on behalf of International College of Management, Sydney pursuant to Part VB of the Copyright Act 1968 (the Act).</a:t>
            </a:r>
          </a:p>
          <a:p>
            <a:pPr algn="ctr"/>
            <a:r>
              <a:rPr lang="en-AU" sz="1000" dirty="0">
                <a:solidFill>
                  <a:schemeClr val="bg1"/>
                </a:solidFill>
                <a:latin typeface="Arial" panose="020B0604020202020204" pitchFamily="34" charset="0"/>
                <a:ea typeface="Calibri"/>
                <a:cs typeface="Arial" panose="020B0604020202020204" pitchFamily="34" charset="0"/>
              </a:rPr>
              <a:t>The material in this communication may be subject to copyright under the Act. Any further reproduction or communication of this material by you may be the subject of copyright protection under the Act.</a:t>
            </a:r>
          </a:p>
          <a:p>
            <a:pPr algn="ctr"/>
            <a:r>
              <a:rPr lang="en-AU" sz="1000" dirty="0">
                <a:solidFill>
                  <a:schemeClr val="bg1"/>
                </a:solidFill>
                <a:latin typeface="Arial" panose="020B0604020202020204" pitchFamily="34" charset="0"/>
                <a:ea typeface="Calibri"/>
                <a:cs typeface="Arial" panose="020B0604020202020204" pitchFamily="34" charset="0"/>
              </a:rPr>
              <a:t>Do not remove this notice.</a:t>
            </a:r>
          </a:p>
        </p:txBody>
      </p:sp>
    </p:spTree>
    <p:extLst>
      <p:ext uri="{BB962C8B-B14F-4D97-AF65-F5344CB8AC3E}">
        <p14:creationId xmlns:p14="http://schemas.microsoft.com/office/powerpoint/2010/main" val="3303861630"/>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56A526470D2542940F31256110AA09" ma:contentTypeVersion="2" ma:contentTypeDescription="Create a new document." ma:contentTypeScope="" ma:versionID="04bbd759d20b8f26dca387ef5a33957e">
  <xsd:schema xmlns:xsd="http://www.w3.org/2001/XMLSchema" xmlns:xs="http://www.w3.org/2001/XMLSchema" xmlns:p="http://schemas.microsoft.com/office/2006/metadata/properties" xmlns:ns2="a338dfcc-dbb0-4b4e-9605-5ddebb6f465d" targetNamespace="http://schemas.microsoft.com/office/2006/metadata/properties" ma:root="true" ma:fieldsID="18dc7c8584c5a1bc680a4e13bbaf8b5e" ns2:_="">
    <xsd:import namespace="a338dfcc-dbb0-4b4e-9605-5ddebb6f465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38dfcc-dbb0-4b4e-9605-5ddebb6f4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BE02B31-F34B-4E18-8C84-0623F31763EB}">
  <ds:schemaRefs>
    <ds:schemaRef ds:uri="http://schemas.microsoft.com/sharepoint/v3/contenttype/forms"/>
  </ds:schemaRefs>
</ds:datastoreItem>
</file>

<file path=customXml/itemProps2.xml><?xml version="1.0" encoding="utf-8"?>
<ds:datastoreItem xmlns:ds="http://schemas.openxmlformats.org/officeDocument/2006/customXml" ds:itemID="{2621D074-0864-4C12-87F6-6D22E58D8E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38dfcc-dbb0-4b4e-9605-5ddebb6f4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324C9D-A4D4-4EA5-B76C-8491F2658EB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344</TotalTime>
  <Words>1868</Words>
  <Application>Microsoft Office PowerPoint</Application>
  <PresentationFormat>On-screen Show (4:3)</PresentationFormat>
  <Paragraphs>198</Paragraphs>
  <Slides>25</Slides>
  <Notes>9</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25</vt:i4>
      </vt:variant>
    </vt:vector>
  </HeadingPairs>
  <TitlesOfParts>
    <vt:vector size="34" baseType="lpstr">
      <vt:lpstr>Arial</vt:lpstr>
      <vt:lpstr>Calibri</vt:lpstr>
      <vt:lpstr>Calibri Light</vt:lpstr>
      <vt:lpstr>1_Custom Design</vt:lpstr>
      <vt:lpstr>4_Custom Design</vt:lpstr>
      <vt:lpstr>2_Custom Design</vt:lpstr>
      <vt:lpstr>3_Custom Design</vt:lpstr>
      <vt:lpstr>5_Custom Design</vt:lpstr>
      <vt:lpstr>Custom Design</vt:lpstr>
      <vt:lpstr>PowerPoint Presentation</vt:lpstr>
      <vt:lpstr>International Restaurant Concepts Location, Location, Location</vt:lpstr>
      <vt:lpstr>Weekly Content</vt:lpstr>
      <vt:lpstr>3.1: Pre-class Activity Review</vt:lpstr>
      <vt:lpstr>PowerPoint Presentation</vt:lpstr>
      <vt:lpstr>Activity 3.2 Review of your Competitor Demographic Analysis from last week (Activity 2.3)</vt:lpstr>
      <vt:lpstr>Activity 3.3</vt:lpstr>
      <vt:lpstr>How to Pick a Location | Restaurant Business</vt:lpstr>
      <vt:lpstr>Location Criteria</vt:lpstr>
      <vt:lpstr>Accessibility</vt:lpstr>
      <vt:lpstr>Footfall / Foot Traffic</vt:lpstr>
      <vt:lpstr>The Restaurant Man</vt:lpstr>
      <vt:lpstr>Consider Manly Wharf Crossing Which side is busier?   Did footfall affect the success of  KFC and Criniti’s? What about Fratelli Fresh? </vt:lpstr>
      <vt:lpstr>Rental and Lease</vt:lpstr>
      <vt:lpstr>Layout, Zoning, Building Classifications</vt:lpstr>
      <vt:lpstr>Surroundings and Nearby Competitors</vt:lpstr>
      <vt:lpstr>Activity 3.4</vt:lpstr>
      <vt:lpstr>Some restaurants create their own location…  </vt:lpstr>
      <vt:lpstr>Hidden Venues</vt:lpstr>
      <vt:lpstr>Activity 3.5 Consider Hidden Venues</vt:lpstr>
      <vt:lpstr>Some Sources of Information</vt:lpstr>
      <vt:lpstr>Location Knockout Criteria </vt:lpstr>
      <vt:lpstr>Closing Thoughts…</vt:lpstr>
      <vt:lpstr>Sources</vt:lpstr>
      <vt:lpstr>Thank you What questions do you have?...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Nassima Kennedy</dc:creator>
  <cp:lastModifiedBy>Vuxuanquynh Nguyen</cp:lastModifiedBy>
  <cp:revision>37</cp:revision>
  <dcterms:created xsi:type="dcterms:W3CDTF">2020-05-23T01:40:56Z</dcterms:created>
  <dcterms:modified xsi:type="dcterms:W3CDTF">2021-12-16T13:07:29Z</dcterms:modified>
</cp:coreProperties>
</file>